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75" r:id="rId3"/>
  </p:sldMasterIdLst>
  <p:notesMasterIdLst>
    <p:notesMasterId r:id="rId58"/>
  </p:notesMasterIdLst>
  <p:handoutMasterIdLst>
    <p:handoutMasterId r:id="rId59"/>
  </p:handoutMasterIdLst>
  <p:sldIdLst>
    <p:sldId id="277" r:id="rId4"/>
    <p:sldId id="283" r:id="rId5"/>
    <p:sldId id="4013" r:id="rId6"/>
    <p:sldId id="4068" r:id="rId7"/>
    <p:sldId id="4014" r:id="rId8"/>
    <p:sldId id="4015" r:id="rId9"/>
    <p:sldId id="4016" r:id="rId10"/>
    <p:sldId id="4023" r:id="rId11"/>
    <p:sldId id="4022" r:id="rId12"/>
    <p:sldId id="4017" r:id="rId13"/>
    <p:sldId id="4024" r:id="rId14"/>
    <p:sldId id="4052" r:id="rId15"/>
    <p:sldId id="4027" r:id="rId16"/>
    <p:sldId id="4025" r:id="rId17"/>
    <p:sldId id="4026" r:id="rId18"/>
    <p:sldId id="4028" r:id="rId19"/>
    <p:sldId id="4038" r:id="rId20"/>
    <p:sldId id="4053" r:id="rId21"/>
    <p:sldId id="4029" r:id="rId22"/>
    <p:sldId id="4039" r:id="rId23"/>
    <p:sldId id="4040" r:id="rId24"/>
    <p:sldId id="4041" r:id="rId25"/>
    <p:sldId id="4030" r:id="rId26"/>
    <p:sldId id="4042" r:id="rId27"/>
    <p:sldId id="4031" r:id="rId28"/>
    <p:sldId id="4043" r:id="rId29"/>
    <p:sldId id="4044" r:id="rId30"/>
    <p:sldId id="4045" r:id="rId31"/>
    <p:sldId id="4032" r:id="rId32"/>
    <p:sldId id="4046" r:id="rId33"/>
    <p:sldId id="4047" r:id="rId34"/>
    <p:sldId id="4048" r:id="rId35"/>
    <p:sldId id="4033" r:id="rId36"/>
    <p:sldId id="4049" r:id="rId37"/>
    <p:sldId id="4050" r:id="rId38"/>
    <p:sldId id="4067" r:id="rId39"/>
    <p:sldId id="4034" r:id="rId40"/>
    <p:sldId id="4051" r:id="rId41"/>
    <p:sldId id="4054" r:id="rId42"/>
    <p:sldId id="4056" r:id="rId43"/>
    <p:sldId id="4055" r:id="rId44"/>
    <p:sldId id="4057" r:id="rId45"/>
    <p:sldId id="4058" r:id="rId46"/>
    <p:sldId id="4059" r:id="rId47"/>
    <p:sldId id="4060" r:id="rId48"/>
    <p:sldId id="4061" r:id="rId49"/>
    <p:sldId id="4062" r:id="rId50"/>
    <p:sldId id="4063" r:id="rId51"/>
    <p:sldId id="4064" r:id="rId52"/>
    <p:sldId id="4065" r:id="rId53"/>
    <p:sldId id="4036" r:id="rId54"/>
    <p:sldId id="4066" r:id="rId55"/>
    <p:sldId id="4037" r:id="rId56"/>
    <p:sldId id="4012" r:id="rId57"/>
  </p:sldIdLst>
  <p:sldSz cx="9144000" cy="5143500" type="screen16x9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5" userDrawn="1">
          <p15:clr>
            <a:srgbClr val="A4A3A4"/>
          </p15:clr>
        </p15:guide>
        <p15:guide id="2" pos="2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静" initials="y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620D5F"/>
    <a:srgbClr val="A1313F"/>
    <a:srgbClr val="F1F3E5"/>
    <a:srgbClr val="FFC000"/>
    <a:srgbClr val="4B5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0" autoAdjust="0"/>
    <p:restoredTop sz="86395" autoAdjust="0"/>
  </p:normalViewPr>
  <p:slideViewPr>
    <p:cSldViewPr showGuides="1">
      <p:cViewPr varScale="1">
        <p:scale>
          <a:sx n="146" d="100"/>
          <a:sy n="146" d="100"/>
        </p:scale>
        <p:origin x="680" y="176"/>
      </p:cViewPr>
      <p:guideLst>
        <p:guide orient="horz" pos="1605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0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2BC39-128E-4521-A6D2-911A8F8A326A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821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2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98C2F-7AE5-4F56-A789-27C04C8D5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ACB1-6B0E-4211-A950-E3155135F0F3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81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38D8-7CEE-471F-ADF0-B06B4F727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10486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8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98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5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59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29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40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04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en-US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1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42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19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20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89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21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33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22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8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89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5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76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07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713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37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29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BF541-129A-F543-9E55-E41B8A04F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4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02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30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8C98C2-74BC-FF45-A30B-55ACD8316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20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31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244EBB-E9DD-4744-8D8D-4B5464E3D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02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32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75DDD5-A356-1A4E-9BEA-E02F755D3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33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043E83-4BBC-5E48-870C-052387D74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75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34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545856-65D2-7D4B-96BC-CFBF4FBBD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88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35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0060AE-B79B-AA45-9267-D422F7EBF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096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36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84F020-4F60-9042-AA2C-92066AC76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621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95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38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1962F4-29CA-7F48-8E44-5521745F8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742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39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660847-1083-094F-8A8D-A2CF8B243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3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45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40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D88FD8-7B0A-7846-B82E-BD8F42A79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89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41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8846DD-27E5-8546-82AB-7D2714197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01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42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B45DFC-176A-8C41-91C8-D47FDE929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95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43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B5A0C5-562D-5D48-9F9A-1EC3699AA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839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44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661A3D-FE0E-2E4C-9AE3-FCD537B36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60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45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55C038-DCA1-0641-964F-D7121C9E7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712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46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964772-5435-8B47-99F0-C49D5604D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114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47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6F4744-AE05-AE43-AF17-CDAC05DD6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989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48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33D6B4-F210-F240-AF02-FD3C9F301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12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49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20B5DE-0FC6-CB49-8B20-47A893356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94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80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50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E9148C-D3A1-E04B-A5FB-44194CF53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553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51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7D51E5-E60A-CB44-A377-3FDCD4D6D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6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52</a:t>
            </a:fld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01908E-099C-CE46-B149-B06432BF0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129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53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81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038D8-7CEE-471F-ADF0-B06B4F72782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6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2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7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59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8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050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86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486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fld id="{9A0DB2DC-4C9A-4742-B13C-FB6460FD3503}" type="slidenum">
              <a:rPr lang="zh-CN" altLang="zh-CN" dirty="0">
                <a:solidFill>
                  <a:srgbClr val="000000"/>
                </a:solidFill>
              </a:rPr>
              <a:t>9</a:t>
            </a:fld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3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ctrTitle"/>
          </p:nvPr>
        </p:nvSpPr>
        <p:spPr>
          <a:xfrm>
            <a:off x="685804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32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4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79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63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0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标题 1"/>
          <p:cNvSpPr>
            <a:spLocks noGrp="1"/>
          </p:cNvSpPr>
          <p:nvPr>
            <p:ph type="ctrTitle"/>
          </p:nvPr>
        </p:nvSpPr>
        <p:spPr>
          <a:xfrm>
            <a:off x="685804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5" name="副标题 2"/>
          <p:cNvSpPr>
            <a:spLocks noGrp="1"/>
          </p:cNvSpPr>
          <p:nvPr>
            <p:ph type="subTitle" idx="1"/>
          </p:nvPr>
        </p:nvSpPr>
        <p:spPr>
          <a:xfrm>
            <a:off x="1371604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81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69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2" name="图片 8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cxnSp>
        <p:nvCxnSpPr>
          <p:cNvPr id="3145735" name="直接连接符 10"/>
          <p:cNvCxnSpPr/>
          <p:nvPr/>
        </p:nvCxnSpPr>
        <p:spPr>
          <a:xfrm>
            <a:off x="1270033" y="-835836"/>
            <a:ext cx="7190906" cy="0"/>
          </a:xfrm>
          <a:prstGeom prst="line">
            <a:avLst/>
          </a:prstGeom>
          <a:ln w="28575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83" name="图片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775" name="任意多边形: 形状 9"/>
          <p:cNvSpPr/>
          <p:nvPr userDrawn="1"/>
        </p:nvSpPr>
        <p:spPr>
          <a:xfrm>
            <a:off x="-1561715" y="5080642"/>
            <a:ext cx="9144000" cy="62865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84" name="图片 9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60" name="图片 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sp>
        <p:nvSpPr>
          <p:cNvPr id="1048612" name="任意多边形: 形状 9"/>
          <p:cNvSpPr/>
          <p:nvPr userDrawn="1"/>
        </p:nvSpPr>
        <p:spPr>
          <a:xfrm>
            <a:off x="0" y="5097788"/>
            <a:ext cx="7582284" cy="45719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61" name="图片 6" descr="图片包含 剪贴画  已生成极高可信度的说明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grpSp>
        <p:nvGrpSpPr>
          <p:cNvPr id="53" name="组合 30"/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3145730" name="直接连接符 8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3" name="TextBox 8"/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任意多边形: 形状 9"/>
          <p:cNvSpPr/>
          <p:nvPr userDrawn="1"/>
        </p:nvSpPr>
        <p:spPr>
          <a:xfrm>
            <a:off x="-1" y="5073018"/>
            <a:ext cx="7582285" cy="70490"/>
          </a:xfrm>
          <a:custGeom>
            <a:avLst/>
            <a:gdLst>
              <a:gd name="connsiteX0" fmla="*/ 0 w 12192000"/>
              <a:gd name="connsiteY0" fmla="*/ 0 h 133007"/>
              <a:gd name="connsiteX1" fmla="*/ 12058465 w 12192000"/>
              <a:gd name="connsiteY1" fmla="*/ 0 h 133007"/>
              <a:gd name="connsiteX2" fmla="*/ 12087604 w 12192000"/>
              <a:gd name="connsiteY2" fmla="*/ 67096 h 133007"/>
              <a:gd name="connsiteX3" fmla="*/ 12183872 w 12192000"/>
              <a:gd name="connsiteY3" fmla="*/ 129001 h 133007"/>
              <a:gd name="connsiteX4" fmla="*/ 12192000 w 12192000"/>
              <a:gd name="connsiteY4" fmla="*/ 127729 h 133007"/>
              <a:gd name="connsiteX5" fmla="*/ 12192000 w 12192000"/>
              <a:gd name="connsiteY5" fmla="*/ 133007 h 133007"/>
              <a:gd name="connsiteX6" fmla="*/ 0 w 12192000"/>
              <a:gd name="connsiteY6" fmla="*/ 133007 h 133007"/>
              <a:gd name="connsiteX0-1" fmla="*/ 0 w 12192000"/>
              <a:gd name="connsiteY0-2" fmla="*/ 0 h 133007"/>
              <a:gd name="connsiteX1-3" fmla="*/ 12058465 w 12192000"/>
              <a:gd name="connsiteY1-4" fmla="*/ 0 h 133007"/>
              <a:gd name="connsiteX2-5" fmla="*/ 12087604 w 12192000"/>
              <a:gd name="connsiteY2-6" fmla="*/ 67096 h 133007"/>
              <a:gd name="connsiteX3-7" fmla="*/ 12183872 w 12192000"/>
              <a:gd name="connsiteY3-8" fmla="*/ 129001 h 133007"/>
              <a:gd name="connsiteX4-9" fmla="*/ 12192000 w 12192000"/>
              <a:gd name="connsiteY4-10" fmla="*/ 127729 h 133007"/>
              <a:gd name="connsiteX5-11" fmla="*/ 11775440 w 12192000"/>
              <a:gd name="connsiteY5-12" fmla="*/ 126005 h 133007"/>
              <a:gd name="connsiteX6-13" fmla="*/ 0 w 12192000"/>
              <a:gd name="connsiteY6-14" fmla="*/ 133007 h 133007"/>
              <a:gd name="connsiteX7" fmla="*/ 0 w 12192000"/>
              <a:gd name="connsiteY7" fmla="*/ 0 h 1330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</a:cxnLst>
            <a:rect l="l" t="t" r="r" b="b"/>
            <a:pathLst>
              <a:path w="12192000" h="133007">
                <a:moveTo>
                  <a:pt x="0" y="0"/>
                </a:moveTo>
                <a:lnTo>
                  <a:pt x="12058465" y="0"/>
                </a:lnTo>
                <a:lnTo>
                  <a:pt x="12087604" y="67096"/>
                </a:lnTo>
                <a:cubicBezTo>
                  <a:pt x="12112241" y="105344"/>
                  <a:pt x="12146277" y="129001"/>
                  <a:pt x="12183872" y="129001"/>
                </a:cubicBezTo>
                <a:lnTo>
                  <a:pt x="12192000" y="127729"/>
                </a:lnTo>
                <a:lnTo>
                  <a:pt x="11775440" y="126005"/>
                </a:lnTo>
                <a:lnTo>
                  <a:pt x="0" y="133007"/>
                </a:lnTo>
                <a:lnTo>
                  <a:pt x="0" y="0"/>
                </a:lnTo>
                <a:close/>
              </a:path>
            </a:pathLst>
          </a:custGeom>
          <a:solidFill>
            <a:srgbClr val="630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6" tIns="45712" rIns="91426" bIns="45712" rtlCol="0" anchor="ctr">
            <a:noAutofit/>
          </a:bodyPr>
          <a:lstStyle/>
          <a:p>
            <a:pPr algn="ctr" defTabSz="914400"/>
            <a:endParaRPr lang="zh-CN" altLang="en-US" sz="1700" dirty="0">
              <a:solidFill>
                <a:prstClr val="white"/>
              </a:solidFill>
            </a:endParaRPr>
          </a:p>
        </p:txBody>
      </p:sp>
      <p:pic>
        <p:nvPicPr>
          <p:cNvPr id="2097157" name="图片 24" descr="图片包含 剪贴画  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2380" y="4679162"/>
            <a:ext cx="1238492" cy="393855"/>
          </a:xfrm>
          <a:prstGeom prst="rect">
            <a:avLst/>
          </a:prstGeom>
        </p:spPr>
      </p:pic>
      <p:pic>
        <p:nvPicPr>
          <p:cNvPr id="2097158" name="图片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00" t="18187" r="19659" b="49773"/>
          <a:stretch>
            <a:fillRect/>
          </a:stretch>
        </p:blipFill>
        <p:spPr>
          <a:xfrm>
            <a:off x="225838" y="256825"/>
            <a:ext cx="1085476" cy="511880"/>
          </a:xfrm>
          <a:prstGeom prst="rect">
            <a:avLst/>
          </a:prstGeom>
        </p:spPr>
      </p:pic>
      <p:grpSp>
        <p:nvGrpSpPr>
          <p:cNvPr id="41" name="组合 30"/>
          <p:cNvGrpSpPr>
            <a:grpSpLocks noGrp="1"/>
          </p:cNvGrpSpPr>
          <p:nvPr userDrawn="1"/>
        </p:nvGrpSpPr>
        <p:grpSpPr>
          <a:xfrm>
            <a:off x="1270034" y="308459"/>
            <a:ext cx="7205194" cy="463083"/>
            <a:chOff x="5282161" y="1404744"/>
            <a:chExt cx="3543196" cy="233762"/>
          </a:xfrm>
        </p:grpSpPr>
        <p:cxnSp>
          <p:nvCxnSpPr>
            <p:cNvPr id="3145729" name="直接连接符 5"/>
            <p:cNvCxnSpPr/>
            <p:nvPr/>
          </p:nvCxnSpPr>
          <p:spPr>
            <a:xfrm>
              <a:off x="5282161" y="1638506"/>
              <a:ext cx="3536170" cy="0"/>
            </a:xfrm>
            <a:prstGeom prst="line">
              <a:avLst/>
            </a:prstGeom>
            <a:ln w="28575">
              <a:solidFill>
                <a:srgbClr val="8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9" name="TextBox 8"/>
            <p:cNvSpPr txBox="1"/>
            <p:nvPr/>
          </p:nvSpPr>
          <p:spPr>
            <a:xfrm>
              <a:off x="5886048" y="1404744"/>
              <a:ext cx="2939309" cy="23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445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17" descr="sy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37085"/>
            <a:ext cx="9144000" cy="189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0" name="矩形 6"/>
          <p:cNvSpPr/>
          <p:nvPr/>
        </p:nvSpPr>
        <p:spPr>
          <a:xfrm>
            <a:off x="294085" y="222647"/>
            <a:ext cx="2520554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93" name="Picture 2" descr="D:\My Pictures\nju\南京大学视觉形象规范化标准(jpeg格式文件)\03校标，中、英文校名组合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254" y="395288"/>
            <a:ext cx="2106215" cy="62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801" name="矩形 7"/>
          <p:cNvSpPr>
            <a:spLocks noChangeArrowheads="1"/>
          </p:cNvSpPr>
          <p:nvPr/>
        </p:nvSpPr>
        <p:spPr bwMode="auto">
          <a:xfrm>
            <a:off x="5661422" y="357188"/>
            <a:ext cx="3482579" cy="507831"/>
          </a:xfrm>
          <a:prstGeom prst="rect">
            <a:avLst/>
          </a:prstGeom>
          <a:solidFill>
            <a:srgbClr val="630D5F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诚朴雄伟   励学敦行</a:t>
            </a:r>
          </a:p>
        </p:txBody>
      </p:sp>
      <p:sp>
        <p:nvSpPr>
          <p:cNvPr id="1048802" name="标题 1"/>
          <p:cNvSpPr>
            <a:spLocks noGrp="1"/>
          </p:cNvSpPr>
          <p:nvPr>
            <p:ph type="ctrTitle"/>
          </p:nvPr>
        </p:nvSpPr>
        <p:spPr>
          <a:xfrm>
            <a:off x="251520" y="1799332"/>
            <a:ext cx="5112568" cy="1107996"/>
          </a:xfrm>
        </p:spPr>
        <p:txBody>
          <a:bodyPr/>
          <a:lstStyle>
            <a:lvl1pPr algn="ctr">
              <a:defRPr sz="3300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3" name="副标题 2"/>
          <p:cNvSpPr>
            <a:spLocks noGrp="1"/>
          </p:cNvSpPr>
          <p:nvPr>
            <p:ph type="subTitle" idx="1"/>
          </p:nvPr>
        </p:nvSpPr>
        <p:spPr>
          <a:xfrm>
            <a:off x="287526" y="3813889"/>
            <a:ext cx="8568952" cy="4616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7030A0"/>
                </a:solidFill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Arial" panose="020B0604020202020204" pitchFamily="34" charset="0"/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47850"/>
            <a:ext cx="2228850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90" name="矩形 6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 w="38100"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1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2" name="内容占位符 4"/>
          <p:cNvSpPr>
            <a:spLocks noGrp="1"/>
          </p:cNvSpPr>
          <p:nvPr>
            <p:ph sz="quarter" idx="10"/>
          </p:nvPr>
        </p:nvSpPr>
        <p:spPr>
          <a:xfrm>
            <a:off x="3437874" y="1793454"/>
            <a:ext cx="5248926" cy="415498"/>
          </a:xfrm>
        </p:spPr>
        <p:txBody>
          <a:bodyPr/>
          <a:lstStyle>
            <a:lvl1pPr marL="540385" indent="-540385">
              <a:buFont typeface="+mj-ea"/>
              <a:buAutoNum type="ea1JpnChsDbPeriod"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771525" indent="-428625">
              <a:buFont typeface="+mj-ea"/>
              <a:buAutoNum type="ea1JpnChsDbPeriod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5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6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258445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08" name="标题 1"/>
          <p:cNvSpPr>
            <a:spLocks noGrp="1"/>
          </p:cNvSpPr>
          <p:nvPr>
            <p:ph type="title"/>
          </p:nvPr>
        </p:nvSpPr>
        <p:spPr>
          <a:xfrm>
            <a:off x="2555874" y="403771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09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09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210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39750" indent="-258445">
              <a:buFont typeface="Arial" panose="020B0604020202020204" pitchFamily="34" charset="0"/>
              <a:buChar char="•"/>
              <a:defRPr sz="2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14705" indent="-342900">
              <a:buFont typeface="Wingdings" panose="05000000000000000000" pitchFamily="2" charset="2"/>
              <a:buChar char="ü"/>
              <a:defRPr lang="zh-CN" altLang="en-US" sz="2100" b="0" kern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  <a:endParaRPr lang="en-US" altLang="zh-CN" noProof="1"/>
          </a:p>
          <a:p>
            <a:pPr lvl="2"/>
            <a:r>
              <a:rPr lang="zh-CN" altLang="en-US" noProof="1"/>
              <a:t>第三级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标题 1"/>
          <p:cNvSpPr>
            <a:spLocks noGrp="1"/>
          </p:cNvSpPr>
          <p:nvPr>
            <p:ph type="title"/>
          </p:nvPr>
        </p:nvSpPr>
        <p:spPr>
          <a:xfrm>
            <a:off x="2555874" y="403772"/>
            <a:ext cx="6120582" cy="461665"/>
          </a:xfrm>
        </p:spPr>
        <p:txBody>
          <a:bodyPr/>
          <a:lstStyle>
            <a:lvl1pPr algn="r">
              <a:defRPr sz="2400">
                <a:ln>
                  <a:noFill/>
                </a:ln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812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803297"/>
          </a:xfrm>
        </p:spPr>
        <p:txBody>
          <a:bodyPr/>
          <a:lstStyle>
            <a:lvl1pPr>
              <a:defRPr sz="21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01345" indent="-258445">
              <a:buFont typeface="Wingdings" panose="05000000000000000000" pitchFamily="2" charset="2"/>
              <a:buChar char="Ø"/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矩形 5"/>
          <p:cNvSpPr/>
          <p:nvPr/>
        </p:nvSpPr>
        <p:spPr>
          <a:xfrm>
            <a:off x="2556272" y="859631"/>
            <a:ext cx="6119813" cy="595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630D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779" name="标题 1"/>
          <p:cNvSpPr>
            <a:spLocks noGrp="1"/>
          </p:cNvSpPr>
          <p:nvPr>
            <p:ph type="title"/>
          </p:nvPr>
        </p:nvSpPr>
        <p:spPr>
          <a:xfrm>
            <a:off x="2555776" y="403771"/>
            <a:ext cx="6131024" cy="461665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0" name="内容占位符 3"/>
          <p:cNvSpPr>
            <a:spLocks noGrp="1"/>
          </p:cNvSpPr>
          <p:nvPr>
            <p:ph sz="quarter" idx="10"/>
          </p:nvPr>
        </p:nvSpPr>
        <p:spPr>
          <a:xfrm>
            <a:off x="457200" y="1200151"/>
            <a:ext cx="4006788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  <p:sp>
        <p:nvSpPr>
          <p:cNvPr id="1048781" name="内容占位符 5"/>
          <p:cNvSpPr>
            <a:spLocks noGrp="1"/>
          </p:cNvSpPr>
          <p:nvPr>
            <p:ph sz="quarter" idx="11"/>
          </p:nvPr>
        </p:nvSpPr>
        <p:spPr>
          <a:xfrm>
            <a:off x="4572000" y="1200151"/>
            <a:ext cx="4114800" cy="1191095"/>
          </a:xfrm>
        </p:spPr>
        <p:txBody>
          <a:bodyPr/>
          <a:lstStyle>
            <a:lvl1pPr>
              <a:defRPr sz="210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0510" indent="-260985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39750" indent="-269240"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标题 1"/>
          <p:cNvSpPr>
            <a:spLocks noGrp="1"/>
          </p:cNvSpPr>
          <p:nvPr>
            <p:ph type="title"/>
          </p:nvPr>
        </p:nvSpPr>
        <p:spPr>
          <a:xfrm>
            <a:off x="2541984" y="4210006"/>
            <a:ext cx="5486400" cy="415498"/>
          </a:xfrm>
        </p:spPr>
        <p:txBody>
          <a:bodyPr anchor="b"/>
          <a:lstStyle>
            <a:lvl1pPr algn="ctr">
              <a:defRPr sz="2100" b="1">
                <a:solidFill>
                  <a:srgbClr val="630D5F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83" name="图片占位符 2"/>
          <p:cNvSpPr>
            <a:spLocks noGrp="1"/>
          </p:cNvSpPr>
          <p:nvPr>
            <p:ph type="pic" idx="1"/>
          </p:nvPr>
        </p:nvSpPr>
        <p:spPr>
          <a:xfrm>
            <a:off x="2541984" y="1059582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8" name="标题 1"/>
          <p:cNvSpPr>
            <a:spLocks noGrp="1"/>
          </p:cNvSpPr>
          <p:nvPr>
            <p:ph type="title"/>
          </p:nvPr>
        </p:nvSpPr>
        <p:spPr>
          <a:xfrm>
            <a:off x="522001" y="1795421"/>
            <a:ext cx="8099999" cy="646331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7918363" cy="36933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矩形 5"/>
          <p:cNvSpPr/>
          <p:nvPr/>
        </p:nvSpPr>
        <p:spPr>
          <a:xfrm>
            <a:off x="521494" y="1524000"/>
            <a:ext cx="8101013" cy="1188244"/>
          </a:xfrm>
          <a:prstGeom prst="rect">
            <a:avLst/>
          </a:prstGeom>
          <a:solidFill>
            <a:srgbClr val="630D5F"/>
          </a:solidFill>
          <a:ln>
            <a:solidFill>
              <a:srgbClr val="630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94" name="标题 1"/>
          <p:cNvSpPr>
            <a:spLocks noGrp="1"/>
          </p:cNvSpPr>
          <p:nvPr>
            <p:ph type="title"/>
          </p:nvPr>
        </p:nvSpPr>
        <p:spPr>
          <a:xfrm>
            <a:off x="522001" y="1864670"/>
            <a:ext cx="8099999" cy="507831"/>
          </a:xfrm>
        </p:spPr>
        <p:txBody>
          <a:bodyPr/>
          <a:lstStyle>
            <a:lvl1pPr algn="ctr">
              <a:defRPr sz="27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4879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0082" y="2973817"/>
            <a:ext cx="3165835" cy="646331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48796" name="内容占位符 4"/>
          <p:cNvSpPr>
            <a:spLocks noGrp="1"/>
          </p:cNvSpPr>
          <p:nvPr>
            <p:ph sz="quarter" idx="11"/>
          </p:nvPr>
        </p:nvSpPr>
        <p:spPr>
          <a:xfrm>
            <a:off x="4626006" y="2973817"/>
            <a:ext cx="3996500" cy="369332"/>
          </a:xfrm>
        </p:spPr>
        <p:txBody>
          <a:bodyPr/>
          <a:lstStyle>
            <a:lvl1pPr>
              <a:defRPr lang="zh-CN" altLang="en-US" sz="18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46"/>
          <p:cNvSpPr>
            <a:spLocks noChangeArrowheads="1"/>
          </p:cNvSpPr>
          <p:nvPr/>
        </p:nvSpPr>
        <p:spPr bwMode="auto">
          <a:xfrm>
            <a:off x="3048000" y="2288382"/>
            <a:ext cx="1524000" cy="1088231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8" name="Rectangle 47"/>
          <p:cNvSpPr>
            <a:spLocks noChangeArrowheads="1"/>
          </p:cNvSpPr>
          <p:nvPr/>
        </p:nvSpPr>
        <p:spPr bwMode="gray">
          <a:xfrm>
            <a:off x="4572000" y="3374231"/>
            <a:ext cx="1524000" cy="10858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97187" name="Picture 5" descr="C:\Documents and Settings\Administrator\桌面\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097" y="2286001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8" name="Picture 6" descr="C:\Documents and Settings\Administrator\桌面\2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288382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9" name="Picture 7" descr="C:\Documents and Settings\Administrator\桌面\3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369469"/>
            <a:ext cx="1522810" cy="1088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90" name="Picture 8" descr="C:\Documents and Settings\Administrator\桌面\4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3049191" y="3374232"/>
            <a:ext cx="1522809" cy="10882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789" name="标题 1"/>
          <p:cNvSpPr>
            <a:spLocks noGrp="1"/>
          </p:cNvSpPr>
          <p:nvPr>
            <p:ph type="title"/>
          </p:nvPr>
        </p:nvSpPr>
        <p:spPr>
          <a:xfrm>
            <a:off x="683568" y="1426083"/>
            <a:ext cx="8154906" cy="553998"/>
          </a:xfrm>
        </p:spPr>
        <p:txBody>
          <a:bodyPr/>
          <a:lstStyle>
            <a:lvl1pPr algn="ctr">
              <a:defRPr sz="3000">
                <a:solidFill>
                  <a:srgbClr val="630D5F"/>
                </a:solidFill>
              </a:defRPr>
            </a:lvl1pPr>
          </a:lstStyle>
          <a:p>
            <a:endParaRPr lang="zh-CN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E6DDD3-48D0-4A8E-B71E-440B6AC832BA}" type="datetimeFigureOut">
              <a:rPr kumimoji="0" lang="zh-CN" altLang="en-US" sz="135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2025/2/18</a:t>
            </a:fld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5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 eaLnBrk="1" hangingPunct="1">
              <a:defRPr noProof="1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86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2D1913-7E4E-494B-BB9D-C7D6A017BB24}" type="slidenum">
              <a:rPr kumimoji="0" lang="zh-CN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>
          <a:xfrm>
            <a:off x="722317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1" name="文本占位符 2"/>
          <p:cNvSpPr>
            <a:spLocks noGrp="1"/>
          </p:cNvSpPr>
          <p:nvPr>
            <p:ph type="body" idx="1"/>
          </p:nvPr>
        </p:nvSpPr>
        <p:spPr>
          <a:xfrm>
            <a:off x="722317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36" name="内容占位符 2"/>
          <p:cNvSpPr>
            <a:spLocks noGrp="1"/>
          </p:cNvSpPr>
          <p:nvPr>
            <p:ph sz="half" idx="1"/>
          </p:nvPr>
        </p:nvSpPr>
        <p:spPr>
          <a:xfrm>
            <a:off x="457204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7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3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3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4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60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9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4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60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4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4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0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0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0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5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457202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5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30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2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2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72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2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4C455-04B5-4950-B734-298DB630118D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3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BBE2-63E4-4E90-8897-D61F1A357E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605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60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1D4C455-04B5-4950-B734-298DB63011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2025/2/18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4" y="4767264"/>
            <a:ext cx="2895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0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9FCBBE2-63E4-4E90-8897-D61F1A357E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占位符 1"/>
          <p:cNvSpPr>
            <a:spLocks noGrp="1"/>
          </p:cNvSpPr>
          <p:nvPr>
            <p:ph type="title"/>
          </p:nvPr>
        </p:nvSpPr>
        <p:spPr>
          <a:xfrm>
            <a:off x="2556273" y="403772"/>
            <a:ext cx="6130528" cy="46166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7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1191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en-US" altLang="en-US" dirty="0"/>
              <a:t>第三级</a:t>
            </a:r>
          </a:p>
        </p:txBody>
      </p:sp>
      <p:pic>
        <p:nvPicPr>
          <p:cNvPr id="2097185" name="图片 14"/>
          <p:cNvPicPr/>
          <p:nvPr userDrawn="1"/>
        </p:nvPicPr>
        <p:blipFill>
          <a:blip r:embed="rId14"/>
          <a:stretch>
            <a:fillRect/>
          </a:stretch>
        </p:blipFill>
        <p:spPr>
          <a:xfrm>
            <a:off x="457200" y="303610"/>
            <a:ext cx="1646635" cy="51315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7186" name="Picture 11"/>
          <p:cNvPicPr/>
          <p:nvPr/>
        </p:nvPicPr>
        <p:blipFill>
          <a:blip r:embed="rId15"/>
          <a:stretch>
            <a:fillRect/>
          </a:stretch>
        </p:blipFill>
        <p:spPr>
          <a:xfrm>
            <a:off x="6238875" y="2343150"/>
            <a:ext cx="2600325" cy="2600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b="1" kern="1200">
          <a:solidFill>
            <a:srgbClr val="630D5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3885" indent="-26098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100" b="1" kern="1200">
          <a:solidFill>
            <a:srgbClr val="E46C0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ages.cs.wisc.edu/~remzi/OSTEP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4"/>
          <p:cNvPicPr>
            <a:picLocks noChangeAspect="1"/>
          </p:cNvPicPr>
          <p:nvPr/>
        </p:nvPicPr>
        <p:blipFill rotWithShape="1">
          <a:blip r:embed="rId3" cstate="print"/>
          <a:srcRect l="6456" t="12659" r="11146" b="16622"/>
          <a:stretch>
            <a:fillRect/>
          </a:stretch>
        </p:blipFill>
        <p:spPr>
          <a:xfrm>
            <a:off x="0" y="2951264"/>
            <a:ext cx="9144000" cy="2193613"/>
          </a:xfrm>
          <a:prstGeom prst="rect">
            <a:avLst/>
          </a:prstGeom>
        </p:spPr>
      </p:pic>
      <p:sp>
        <p:nvSpPr>
          <p:cNvPr id="1048636" name="矩形 2"/>
          <p:cNvSpPr/>
          <p:nvPr/>
        </p:nvSpPr>
        <p:spPr>
          <a:xfrm>
            <a:off x="2705" y="843558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863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696" y="2571750"/>
            <a:ext cx="5328592" cy="179705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邰颖</a:t>
            </a:r>
            <a:endParaRPr lang="en-US" altLang="zh-CN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2025-02-18</a:t>
            </a:r>
          </a:p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 智能科学与技术学院</a:t>
            </a:r>
            <a:endParaRPr lang="en-US" altLang="zh-CN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638" name="矩形 1"/>
          <p:cNvSpPr/>
          <p:nvPr/>
        </p:nvSpPr>
        <p:spPr>
          <a:xfrm>
            <a:off x="251520" y="1292829"/>
            <a:ext cx="8640960" cy="608753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 </a:t>
            </a:r>
            <a:r>
              <a:rPr lang="en-US" altLang="zh-CN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课程信息</a:t>
            </a:r>
            <a:endParaRPr lang="en-US" altLang="zh-CN" sz="3600" b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教学⼤纲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4B79B9-ED41-A54F-8B0D-6B5FB835E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为什么要了解操作系统？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9CE3D5-7819-8A4B-998A-670E229E0E80}"/>
              </a:ext>
            </a:extLst>
          </p:cNvPr>
          <p:cNvSpPr txBox="1"/>
          <p:nvPr/>
        </p:nvSpPr>
        <p:spPr>
          <a:xfrm>
            <a:off x="395536" y="975816"/>
            <a:ext cx="828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操作系统在我们的⽣活中⽆处不在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BF3D2A-2789-D54B-A3FF-C5654C2C8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09000"/>
            <a:ext cx="2828315" cy="1765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DF0720-4187-D346-96B8-0975E739C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92" y="1852139"/>
            <a:ext cx="1896620" cy="20810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3C2661-B0C1-8842-9962-F275DBF00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00" y="1635646"/>
            <a:ext cx="2689071" cy="2931790"/>
          </a:xfrm>
          <a:prstGeom prst="roundRect">
            <a:avLst>
              <a:gd name="adj" fmla="val 3543"/>
            </a:avLst>
          </a:prstGeom>
        </p:spPr>
      </p:pic>
    </p:spTree>
    <p:extLst>
      <p:ext uri="{BB962C8B-B14F-4D97-AF65-F5344CB8AC3E}">
        <p14:creationId xmlns:p14="http://schemas.microsoft.com/office/powerpoint/2010/main" val="92351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如何理解如此复杂的系统？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CCCBA5-2E21-8E42-A202-CBB799F0E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3384"/>
            <a:ext cx="3816424" cy="39905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443C6D-C8C0-1845-8115-50826B2F6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05" y="1779662"/>
            <a:ext cx="4736883" cy="25922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4F03C4-8B8B-F544-8B27-367F1EEB05BA}"/>
              </a:ext>
            </a:extLst>
          </p:cNvPr>
          <p:cNvSpPr txBox="1"/>
          <p:nvPr/>
        </p:nvSpPr>
        <p:spPr>
          <a:xfrm>
            <a:off x="4139952" y="995445"/>
            <a:ext cx="4896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hangingPunct="1">
              <a:spcBef>
                <a:spcPct val="0"/>
              </a:spcBef>
            </a:pPr>
            <a:r>
              <a:rPr kumimoji="0" lang="zh-CN" altLang="en-US" dirty="0"/>
              <a:t>计算机系统通常包括以下几个关键部分：硬件、操作系统、系统程序、应用程序和用户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405458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学好操作系统能做什么？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933AD0-3C36-F34B-AE49-33670A441BF4}"/>
              </a:ext>
            </a:extLst>
          </p:cNvPr>
          <p:cNvSpPr txBox="1"/>
          <p:nvPr/>
        </p:nvSpPr>
        <p:spPr>
          <a:xfrm>
            <a:off x="467544" y="1094422"/>
            <a:ext cx="84249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系统的实现能⼒ 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‣ 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理解⼀个复杂系统是如何层层实现 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系统的编程能⼒ 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‣ 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熟悉操作系统提供的各种对象，以及如何更好的利⽤他们 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系统的思考能⼒ 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‣ 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操作系统的各种设计理念，以及运⽤到其他⽅⾯！ </a:t>
            </a:r>
          </a:p>
        </p:txBody>
      </p:sp>
    </p:spTree>
    <p:extLst>
      <p:ext uri="{BB962C8B-B14F-4D97-AF65-F5344CB8AC3E}">
        <p14:creationId xmlns:p14="http://schemas.microsoft.com/office/powerpoint/2010/main" val="366125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>
            <a:extLst>
              <a:ext uri="{FF2B5EF4-FFF2-40B4-BE49-F238E27FC236}">
                <a16:creationId xmlns:a16="http://schemas.microsoft.com/office/drawing/2014/main" id="{B52AD660-49D9-974E-AFAA-3E2E4B817F79}"/>
              </a:ext>
            </a:extLst>
          </p:cNvPr>
          <p:cNvSpPr/>
          <p:nvPr/>
        </p:nvSpPr>
        <p:spPr>
          <a:xfrm>
            <a:off x="0" y="1635646"/>
            <a:ext cx="9144000" cy="1538522"/>
          </a:xfrm>
          <a:prstGeom prst="rect">
            <a:avLst/>
          </a:prstGeom>
          <a:solidFill>
            <a:srgbClr val="6E0F6D"/>
          </a:solidFill>
          <a:ln>
            <a:solidFill>
              <a:srgbClr val="6E0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0" tIns="37495" rIns="74990" bIns="37495" rtlCol="0" anchor="ctr"/>
          <a:lstStyle/>
          <a:p>
            <a:pPr algn="ctr" defTabSz="914400"/>
            <a:endParaRPr lang="zh-CN" altLang="en-US" dirty="0">
              <a:solidFill>
                <a:srgbClr val="6E0F6D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129F5053-A669-2748-8E78-E97372CBFB06}"/>
              </a:ext>
            </a:extLst>
          </p:cNvPr>
          <p:cNvSpPr/>
          <p:nvPr/>
        </p:nvSpPr>
        <p:spPr>
          <a:xfrm>
            <a:off x="179512" y="2107013"/>
            <a:ext cx="8640960" cy="608753"/>
          </a:xfrm>
          <a:prstGeom prst="rect">
            <a:avLst/>
          </a:prstGeom>
        </p:spPr>
        <p:txBody>
          <a:bodyPr wrap="square" lIns="74990" tIns="37495" rIns="74990" bIns="37495">
            <a:spAutoFit/>
          </a:bodyPr>
          <a:lstStyle/>
          <a:p>
            <a:pPr algn="ctr" defTabSz="571500">
              <a:lnSpc>
                <a:spcPts val="4375"/>
              </a:lnSpc>
            </a:pP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 </a:t>
            </a:r>
            <a:r>
              <a:rPr lang="en-US" altLang="zh-CN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绪论</a:t>
            </a:r>
            <a:endParaRPr lang="en-US" altLang="zh-CN" sz="3600" b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38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Easy Pieces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92904A-C894-F64D-94A0-BF1CF35E4DEB}"/>
              </a:ext>
            </a:extLst>
          </p:cNvPr>
          <p:cNvSpPr txBox="1"/>
          <p:nvPr/>
        </p:nvSpPr>
        <p:spPr>
          <a:xfrm>
            <a:off x="283348" y="1108979"/>
            <a:ext cx="85689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虚拟化（</a:t>
            </a:r>
            <a:r>
              <a:rPr lang="en" altLang="zh-CN" dirty="0">
                <a:effectLst/>
                <a:latin typeface="Helvetica" pitchFamily="2" charset="0"/>
              </a:rPr>
              <a:t>virtualization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zh-CN" altLang="en-US" dirty="0"/>
              <a:t>它取得CPU、内存或磁盘等物理资源（resources），甚对它们进行虚拟化（virtualize）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并发（</a:t>
            </a:r>
            <a:r>
              <a:rPr lang="en" altLang="zh-CN" dirty="0">
                <a:effectLst/>
                <a:latin typeface="Helvetica" pitchFamily="2" charset="0"/>
              </a:rPr>
              <a:t>concurrency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zh-CN" altLang="en-US" dirty="0"/>
              <a:t>它处理与并发（concurrency）有关的麻烦且棘手的问题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持久</a:t>
            </a:r>
            <a:r>
              <a:rPr lang="zh-CN" altLang="en-US" dirty="0">
                <a:latin typeface="Helvetica" pitchFamily="2" charset="0"/>
              </a:rPr>
              <a:t>化</a:t>
            </a:r>
            <a:r>
              <a:rPr lang="zh-CN" altLang="en-US" dirty="0">
                <a:effectLst/>
                <a:latin typeface="Helvetica" pitchFamily="2" charset="0"/>
              </a:rPr>
              <a:t>（</a:t>
            </a:r>
            <a:r>
              <a:rPr lang="en" altLang="zh-CN" dirty="0">
                <a:effectLst/>
                <a:latin typeface="Helvetica" pitchFamily="2" charset="0"/>
              </a:rPr>
              <a:t>persistence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zh-CN" altLang="en-US" dirty="0"/>
              <a:t>它持久地（persistently）存储文件</a:t>
            </a:r>
          </a:p>
          <a:p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F2A4DF-B986-7245-BED8-9B4F3EA21FE1}"/>
              </a:ext>
            </a:extLst>
          </p:cNvPr>
          <p:cNvSpPr txBox="1"/>
          <p:nvPr/>
        </p:nvSpPr>
        <p:spPr>
          <a:xfrm>
            <a:off x="287524" y="3509595"/>
            <a:ext cx="8568952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它如何决定接下来哪个程序使用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如何在虚拟内存系统中处理内存使用过载，虚拟机监控器如何工作，如何管理磁盘上的数据</a:t>
            </a:r>
          </a:p>
        </p:txBody>
      </p:sp>
    </p:spTree>
    <p:extLst>
      <p:ext uri="{BB962C8B-B14F-4D97-AF65-F5344CB8AC3E}">
        <p14:creationId xmlns:p14="http://schemas.microsoft.com/office/powerpoint/2010/main" val="326060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运行程序在发生什么？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5D2B4-2A2D-AE42-AEE4-5C77EA0FAF76}"/>
              </a:ext>
            </a:extLst>
          </p:cNvPr>
          <p:cNvSpPr txBox="1"/>
          <p:nvPr/>
        </p:nvSpPr>
        <p:spPr>
          <a:xfrm>
            <a:off x="107504" y="10206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诺依曼（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Von Neumann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A44A68-0D64-7047-BD58-3A5A31B3BA84}"/>
              </a:ext>
            </a:extLst>
          </p:cNvPr>
          <p:cNvSpPr txBox="1"/>
          <p:nvPr/>
        </p:nvSpPr>
        <p:spPr>
          <a:xfrm>
            <a:off x="107504" y="1449938"/>
            <a:ext cx="5616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处理器从内存中获取（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fetch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一条指令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对其进行解码（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）（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弄清楚这是哪条指令）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然后执行（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execute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它（做它应该做的事情，如两个数相加、访问内存、检查条件、跳转到函数等）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完成这条指令后，处理器继续执行下一条指令，依此类推，直到程序最终完成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C0303A-FAEE-EA47-A173-47A3380A4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45" y="1275606"/>
            <a:ext cx="3222578" cy="24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1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A44A68-0D64-7047-BD58-3A5A31B3BA84}"/>
              </a:ext>
            </a:extLst>
          </p:cNvPr>
          <p:cNvSpPr txBox="1"/>
          <p:nvPr/>
        </p:nvSpPr>
        <p:spPr>
          <a:xfrm>
            <a:off x="611560" y="1248311"/>
            <a:ext cx="7128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负责让程序</a:t>
            </a:r>
            <a:r>
              <a: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变得容易（甚至允许你同时运行多个程序）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允许程序</a:t>
            </a:r>
            <a:r>
              <a: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让程序能够与设备</a:t>
            </a:r>
            <a:r>
              <a:rPr lang="zh-CN" altLang="en-US" sz="16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交互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，以及其他类似的有趣的工作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C4DA14-38A3-CA40-A3A0-C99DA37D707E}"/>
              </a:ext>
            </a:extLst>
          </p:cNvPr>
          <p:cNvSpPr txBox="1"/>
          <p:nvPr/>
        </p:nvSpPr>
        <p:spPr>
          <a:xfrm>
            <a:off x="251520" y="3363838"/>
            <a:ext cx="8640960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操作系统（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Operating System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：负责让系统被正确地、高效地、易于使用地执行。</a:t>
            </a:r>
            <a:endParaRPr lang="e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601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BB40DC-E7CD-B24D-AF8C-DA9FE42AC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9"/>
          <a:stretch/>
        </p:blipFill>
        <p:spPr>
          <a:xfrm>
            <a:off x="13133" y="1059582"/>
            <a:ext cx="3816424" cy="36445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1E173D-DD73-464B-9181-52F313D6707A}"/>
              </a:ext>
            </a:extLst>
          </p:cNvPr>
          <p:cNvSpPr txBox="1"/>
          <p:nvPr/>
        </p:nvSpPr>
        <p:spPr>
          <a:xfrm>
            <a:off x="3635896" y="1059582"/>
            <a:ext cx="54006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  <a:latin typeface="Symbol" pitchFamily="2" charset="2"/>
                <a:cs typeface="Gill Sans" panose="020B0502020104020203" pitchFamily="34" charset="-79"/>
              </a:rPr>
              <a:t>软件和硬件的中间层</a:t>
            </a:r>
            <a:endParaRPr lang="en-US" altLang="zh-CN" sz="2000" b="1" dirty="0">
              <a:effectLst/>
              <a:latin typeface="Symbol" pitchFamily="2" charset="2"/>
              <a:cs typeface="Gill Sans" panose="020B05020201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没有操作系统，程序员将直⾯底层硬件来编写程序 </a:t>
            </a:r>
            <a:endParaRPr lang="en-US" altLang="zh-CN" dirty="0"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隐藏复杂、潜在不可靠的底层硬件细节 </a:t>
            </a:r>
            <a:endParaRPr lang="en-US" altLang="zh-CN" dirty="0"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允许程序员使⽤更加简单的概念 </a:t>
            </a:r>
          </a:p>
        </p:txBody>
      </p:sp>
    </p:spTree>
    <p:extLst>
      <p:ext uri="{BB962C8B-B14F-4D97-AF65-F5344CB8AC3E}">
        <p14:creationId xmlns:p14="http://schemas.microsoft.com/office/powerpoint/2010/main" val="138635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什么是虚拟化（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Virtualization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A44A68-0D64-7047-BD58-3A5A31B3BA84}"/>
              </a:ext>
            </a:extLst>
          </p:cNvPr>
          <p:cNvSpPr txBox="1"/>
          <p:nvPr/>
        </p:nvSpPr>
        <p:spPr>
          <a:xfrm>
            <a:off x="179512" y="1203598"/>
            <a:ext cx="8454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虚拟化：操作系统将物理（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physical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资源（如处理器、内存或磁盘）转换为</a:t>
            </a:r>
            <a:r>
              <a:rPr lang="zh-CN" altLang="en-US" u="sng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更通用、更强大且更易于使用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的虚拟形式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因此，我们有时将操作系统称为虚拟机（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machine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5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F5FD88-49D7-5242-A80A-16FEBC66EB09}"/>
              </a:ext>
            </a:extLst>
          </p:cNvPr>
          <p:cNvSpPr/>
          <p:nvPr/>
        </p:nvSpPr>
        <p:spPr bwMode="auto">
          <a:xfrm>
            <a:off x="395536" y="1347614"/>
            <a:ext cx="876869" cy="301486"/>
          </a:xfrm>
          <a:prstGeom prst="rect">
            <a:avLst/>
          </a:prstGeom>
          <a:solidFill>
            <a:schemeClr val="accent2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邰颖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95AF43-D60D-A34E-B726-2BCCF3ABB458}"/>
              </a:ext>
            </a:extLst>
          </p:cNvPr>
          <p:cNvSpPr txBox="1"/>
          <p:nvPr/>
        </p:nvSpPr>
        <p:spPr>
          <a:xfrm>
            <a:off x="395536" y="1889530"/>
            <a:ext cx="5040560" cy="19063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南京大学 智能科学与技术学院（副教授、博导）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【2023.08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～至今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】</a:t>
            </a:r>
          </a:p>
          <a:p>
            <a:pPr marL="171450" indent="-171450" defTabSz="9144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原腾讯专家研究员（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T12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），研究组长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【2017.04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～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2023.07】</a:t>
            </a:r>
          </a:p>
          <a:p>
            <a:pPr marR="0" lvl="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姑苏创新创业领军人才计划（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2024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" indent="-171450" defTabSz="9144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南京大学“紫金学者”人才基金（</a:t>
            </a: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2023</a:t>
            </a: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1" lang="en-US" altLang="zh-CN" sz="12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谷歌学术总引用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13,000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余次</a:t>
            </a:r>
            <a:endParaRPr kumimoji="1" lang="en-US" altLang="zh-CN" sz="12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两篇代表性工作（独立一作）分别被引用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2,600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余次和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2,000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余次</a:t>
            </a:r>
            <a:endParaRPr kumimoji="1" lang="en-US" altLang="zh-CN" sz="12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C305AD-A7D5-6A45-9D0A-B7B520D473B0}"/>
              </a:ext>
            </a:extLst>
          </p:cNvPr>
          <p:cNvSpPr txBox="1"/>
          <p:nvPr/>
        </p:nvSpPr>
        <p:spPr>
          <a:xfrm>
            <a:off x="5940152" y="402218"/>
            <a:ext cx="2718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https://tyshiwo.github.io/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19FCED-302C-7F4E-BA06-3260F4747DE9}"/>
              </a:ext>
            </a:extLst>
          </p:cNvPr>
          <p:cNvSpPr txBox="1"/>
          <p:nvPr/>
        </p:nvSpPr>
        <p:spPr>
          <a:xfrm>
            <a:off x="1477618" y="1313691"/>
            <a:ext cx="4390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4"/>
                </a:solidFill>
              </a:rPr>
              <a:t>研究方向：多模态视觉生成大模型（</a:t>
            </a:r>
            <a:r>
              <a:rPr lang="en-US" altLang="zh-CN" b="1" dirty="0">
                <a:solidFill>
                  <a:schemeClr val="accent4"/>
                </a:solidFill>
              </a:rPr>
              <a:t>AIGC</a:t>
            </a:r>
            <a:r>
              <a:rPr lang="zh-CN" altLang="en-US" b="1" dirty="0">
                <a:solidFill>
                  <a:schemeClr val="accent4"/>
                </a:solidFill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3575E2-610B-A54E-8801-C5E7D1A3D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133555"/>
            <a:ext cx="2501209" cy="287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A44A68-0D64-7047-BD58-3A5A31B3BA84}"/>
              </a:ext>
            </a:extLst>
          </p:cNvPr>
          <p:cNvSpPr txBox="1"/>
          <p:nvPr/>
        </p:nvSpPr>
        <p:spPr>
          <a:xfrm>
            <a:off x="149635" y="1015756"/>
            <a:ext cx="88868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系统调用（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call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）允许用户告诉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执行什么操作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提供一些接口（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 programming interfaces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），标准库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C8AA27-DA29-7E45-8B56-ADF9DC5D6935}"/>
              </a:ext>
            </a:extLst>
          </p:cNvPr>
          <p:cNvSpPr txBox="1"/>
          <p:nvPr/>
        </p:nvSpPr>
        <p:spPr>
          <a:xfrm>
            <a:off x="127820" y="2423096"/>
            <a:ext cx="8886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典型的操作系统会提供几百个系统调用（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system call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让应用程序调用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执行程序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访问内存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访问设备文件</a:t>
            </a:r>
            <a:endParaRPr lang="e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83BF2-F2AE-E444-9364-6C31881F2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859782"/>
            <a:ext cx="5075859" cy="18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6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操作系统：资源管理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5CF74-9CCA-6A49-A720-460225B7CE8E}"/>
              </a:ext>
            </a:extLst>
          </p:cNvPr>
          <p:cNvSpPr txBox="1"/>
          <p:nvPr/>
        </p:nvSpPr>
        <p:spPr>
          <a:xfrm>
            <a:off x="323528" y="987574"/>
            <a:ext cx="4427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</a:t>
            </a:r>
            <a:r>
              <a:rPr lang="zh-CN" altLang="en-US" dirty="0"/>
              <a:t>管理了如</a:t>
            </a:r>
            <a:r>
              <a:rPr lang="en-US" altLang="zh-CN" i="1" dirty="0"/>
              <a:t>CPU</a:t>
            </a:r>
            <a:r>
              <a:rPr lang="zh-CN" altLang="en-US" i="1" dirty="0"/>
              <a:t>，内存，磁盘</a:t>
            </a:r>
            <a:r>
              <a:rPr lang="zh-CN" altLang="en-US" dirty="0"/>
              <a:t>等</a:t>
            </a:r>
            <a:r>
              <a:rPr lang="zh-CN" altLang="en-US" b="1" dirty="0"/>
              <a:t>资源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1DAE4-9045-AF4A-9F7B-4234AFCCC9DA}"/>
              </a:ext>
            </a:extLst>
          </p:cNvPr>
          <p:cNvSpPr txBox="1"/>
          <p:nvPr/>
        </p:nvSpPr>
        <p:spPr>
          <a:xfrm>
            <a:off x="323528" y="1758948"/>
            <a:ext cx="71287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OS</a:t>
            </a:r>
            <a:r>
              <a:rPr lang="zh-CN" altLang="en-US" dirty="0"/>
              <a:t>允许：</a:t>
            </a:r>
            <a:endParaRPr lang="en-US" altLang="zh-CN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/>
              <a:t>多个程序执行        共享</a:t>
            </a:r>
            <a:r>
              <a:rPr lang="en-US" altLang="zh-CN" dirty="0"/>
              <a:t>CPU</a:t>
            </a: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/>
              <a:t>多个程序同时访问指令和数据       共享内存</a:t>
            </a:r>
            <a:endParaRPr lang="en-US" altLang="zh-CN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dirty="0"/>
              <a:t>多个程序访问设备      共享磁盘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管理目标：正确性、高效性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B87D9C1E-AD78-5940-8011-916FCB501625}"/>
              </a:ext>
            </a:extLst>
          </p:cNvPr>
          <p:cNvCxnSpPr>
            <a:cxnSpLocks/>
          </p:cNvCxnSpPr>
          <p:nvPr/>
        </p:nvCxnSpPr>
        <p:spPr>
          <a:xfrm>
            <a:off x="2627784" y="2211710"/>
            <a:ext cx="21602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D08D0D0-0AFA-7948-8846-DE369450B737}"/>
              </a:ext>
            </a:extLst>
          </p:cNvPr>
          <p:cNvCxnSpPr>
            <a:cxnSpLocks/>
          </p:cNvCxnSpPr>
          <p:nvPr/>
        </p:nvCxnSpPr>
        <p:spPr>
          <a:xfrm>
            <a:off x="4211960" y="2499742"/>
            <a:ext cx="21602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3ACC838-FDB6-764A-A6A1-BC65E7CCAABB}"/>
              </a:ext>
            </a:extLst>
          </p:cNvPr>
          <p:cNvCxnSpPr>
            <a:cxnSpLocks/>
          </p:cNvCxnSpPr>
          <p:nvPr/>
        </p:nvCxnSpPr>
        <p:spPr>
          <a:xfrm>
            <a:off x="3031180" y="2755180"/>
            <a:ext cx="21602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3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707654"/>
            <a:ext cx="7753350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一些例子</a:t>
            </a:r>
            <a:endParaRPr lang="en-US" altLang="zh-CN" sz="32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31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案例：虚拟化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E74E07-C324-F540-8659-A75E89382218}"/>
              </a:ext>
            </a:extLst>
          </p:cNvPr>
          <p:cNvSpPr txBox="1"/>
          <p:nvPr/>
        </p:nvSpPr>
        <p:spPr>
          <a:xfrm>
            <a:off x="467544" y="916139"/>
            <a:ext cx="8064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运行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一个程序：</a:t>
            </a:r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-o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cpu.c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-Wall</a:t>
            </a: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0AE358-853A-F246-BBBB-503C575BF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58139"/>
            <a:ext cx="4308433" cy="188931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3BFC14-F715-7D42-804D-1C3A377B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1" y="1866802"/>
            <a:ext cx="4398032" cy="26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案例：虚拟化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DB373A-198E-5741-94EC-8497F7C6DD9E}"/>
              </a:ext>
            </a:extLst>
          </p:cNvPr>
          <p:cNvSpPr txBox="1"/>
          <p:nvPr/>
        </p:nvSpPr>
        <p:spPr>
          <a:xfrm>
            <a:off x="-36512" y="1770370"/>
            <a:ext cx="916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运行多个程序：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&amp; ./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 &amp; ./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 &amp; ./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 &amp;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【taskset –c 0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设置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CPU】</a:t>
            </a:r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CC185F-9A27-2546-A9D4-68690D672A86}"/>
              </a:ext>
            </a:extLst>
          </p:cNvPr>
          <p:cNvSpPr txBox="1"/>
          <p:nvPr/>
        </p:nvSpPr>
        <p:spPr>
          <a:xfrm>
            <a:off x="89756" y="976436"/>
            <a:ext cx="896448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将单个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或其中一小部分）转换为看似无限数量的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从而让许多程序看似同时运行，这就是所谓的虚拟化</a:t>
            </a:r>
            <a:r>
              <a:rPr lang="en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20F9EB-A8F1-7E47-BC79-42E5EE717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26"/>
          <a:stretch/>
        </p:blipFill>
        <p:spPr>
          <a:xfrm>
            <a:off x="4473114" y="2228495"/>
            <a:ext cx="4491374" cy="23356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174F92-C85A-FA44-9A02-ED9515668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8" y="2211710"/>
            <a:ext cx="4266848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案例：虚拟化内存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0EF447-D3B5-D340-9F3A-49B23729BA7E}"/>
              </a:ext>
            </a:extLst>
          </p:cNvPr>
          <p:cNvSpPr txBox="1"/>
          <p:nvPr/>
        </p:nvSpPr>
        <p:spPr>
          <a:xfrm>
            <a:off x="323528" y="987574"/>
            <a:ext cx="83529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物理内存由字节（</a:t>
            </a:r>
            <a:r>
              <a:rPr lang="en-US" altLang="zh-CN" b="1" dirty="0"/>
              <a:t>Byte</a:t>
            </a:r>
            <a:r>
              <a:rPr lang="zh-CN" altLang="en-US" b="1" dirty="0"/>
              <a:t>）组成，每一个数据都有地址（</a:t>
            </a:r>
            <a:r>
              <a:rPr lang="en-US" altLang="zh-CN" b="1" dirty="0"/>
              <a:t>address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一个程序保留其在内存中的所有数据结构，可以通过各种指令访问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读内存（载入指令）</a:t>
            </a:r>
            <a:endParaRPr lang="en-US" altLang="zh-CN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zh-CN" altLang="en-US" b="1" dirty="0"/>
              <a:t>确定地址，访问数据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写内存（存储指令）</a:t>
            </a:r>
            <a:endParaRPr lang="en-US" altLang="zh-CN" b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zh-CN" altLang="en-US" b="1" dirty="0"/>
              <a:t>明确数据，写入给定地址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用于调整数据结构的指令</a:t>
            </a:r>
            <a:r>
              <a:rPr lang="en-US" altLang="zh-CN" b="1" dirty="0"/>
              <a:t>/</a:t>
            </a:r>
            <a:r>
              <a:rPr lang="zh-CN" altLang="en-US" b="1" dirty="0"/>
              <a:t>代码同样存储在内存中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0404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案例：虚拟化内存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E74E07-C324-F540-8659-A75E89382218}"/>
              </a:ext>
            </a:extLst>
          </p:cNvPr>
          <p:cNvSpPr txBox="1"/>
          <p:nvPr/>
        </p:nvSpPr>
        <p:spPr>
          <a:xfrm>
            <a:off x="358872" y="868649"/>
            <a:ext cx="745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运行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一个程序：</a:t>
            </a:r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-o mem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-Wall</a:t>
            </a: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./mem 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4B4E4F-0D37-F74F-9189-25B422052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" y="1876483"/>
            <a:ext cx="5065164" cy="28803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5DC98F-AD29-A24C-9542-F4D641CB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95686"/>
            <a:ext cx="3856888" cy="197238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56635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案例：虚拟化内存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DB373A-198E-5741-94EC-8497F7C6DD9E}"/>
              </a:ext>
            </a:extLst>
          </p:cNvPr>
          <p:cNvSpPr txBox="1"/>
          <p:nvPr/>
        </p:nvSpPr>
        <p:spPr>
          <a:xfrm>
            <a:off x="107504" y="1707654"/>
            <a:ext cx="8560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运行多个程序：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./mem 1 &amp; ./mem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F0F8BF-DAC3-8146-9F28-4164BC80DB0E}"/>
              </a:ext>
            </a:extLst>
          </p:cNvPr>
          <p:cNvSpPr txBox="1"/>
          <p:nvPr/>
        </p:nvSpPr>
        <p:spPr>
          <a:xfrm>
            <a:off x="72008" y="915566"/>
            <a:ext cx="896448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每个进程访问自己的私有虚拟地址空间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地址空间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address space</a:t>
            </a:r>
            <a:r>
              <a:rPr lang="zh-CN" altLang="e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操作系统以某种方式映射到机器的物理内存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(physical memory)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8FBFB6-AD01-E541-9D9D-16C0C1AB2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" y="2141444"/>
            <a:ext cx="5065164" cy="2880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8BB439-1552-4E46-B9A6-0412F0C69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17" y="2225944"/>
            <a:ext cx="3998631" cy="1681142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266F27A8-0398-5245-848A-2D9E92D1995B}"/>
              </a:ext>
            </a:extLst>
          </p:cNvPr>
          <p:cNvSpPr/>
          <p:nvPr/>
        </p:nvSpPr>
        <p:spPr>
          <a:xfrm>
            <a:off x="6113320" y="2581259"/>
            <a:ext cx="762936" cy="17793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E40B3DC-FA7E-5849-B7A8-E6164CEF469E}"/>
              </a:ext>
            </a:extLst>
          </p:cNvPr>
          <p:cNvSpPr/>
          <p:nvPr/>
        </p:nvSpPr>
        <p:spPr>
          <a:xfrm>
            <a:off x="8172400" y="2499742"/>
            <a:ext cx="762936" cy="17793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65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(Concurrency)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引入的问题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0EF447-D3B5-D340-9F3A-49B23729BA7E}"/>
              </a:ext>
            </a:extLst>
          </p:cNvPr>
          <p:cNvSpPr txBox="1"/>
          <p:nvPr/>
        </p:nvSpPr>
        <p:spPr>
          <a:xfrm>
            <a:off x="323528" y="987574"/>
            <a:ext cx="83529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OS</a:t>
            </a:r>
            <a:r>
              <a:rPr lang="zh-CN" altLang="en-US" b="1" dirty="0">
                <a:solidFill>
                  <a:srgbClr val="7030A0"/>
                </a:solidFill>
              </a:rPr>
              <a:t>同时判断</a:t>
            </a:r>
            <a:r>
              <a:rPr lang="zh-CN" altLang="en-US" b="1" dirty="0"/>
              <a:t>很多事情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是否会导致数据的不一致、或者不准确的执行？会的！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现代</a:t>
            </a:r>
            <a:r>
              <a:rPr lang="zh-CN" altLang="en-US" b="1" dirty="0">
                <a:solidFill>
                  <a:srgbClr val="7030A0"/>
                </a:solidFill>
              </a:rPr>
              <a:t>多线程程序</a:t>
            </a:r>
            <a:r>
              <a:rPr lang="zh-CN" altLang="en-US" b="1" dirty="0"/>
              <a:t>也显示了并发的问题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例如客户端</a:t>
            </a:r>
            <a:r>
              <a:rPr lang="en-US" altLang="zh-CN" b="1" dirty="0"/>
              <a:t>-</a:t>
            </a:r>
            <a:r>
              <a:rPr lang="zh-CN" altLang="en-US" b="1" dirty="0"/>
              <a:t>服务器应用，银行与金融应用、游戏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58855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案例：并发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E5CE3-B812-5F48-A573-008C7B0A4A10}"/>
              </a:ext>
            </a:extLst>
          </p:cNvPr>
          <p:cNvSpPr txBox="1"/>
          <p:nvPr/>
        </p:nvSpPr>
        <p:spPr>
          <a:xfrm>
            <a:off x="3946721" y="1675706"/>
            <a:ext cx="5688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effectLst/>
                <a:latin typeface="Helvetica" pitchFamily="2" charset="0"/>
              </a:rPr>
              <a:t>主程序利用</a:t>
            </a:r>
            <a:r>
              <a:rPr lang="en" altLang="zh-CN" i="1" dirty="0" err="1">
                <a:effectLst/>
                <a:latin typeface="Helvetica" pitchFamily="2" charset="0"/>
              </a:rPr>
              <a:t>Pthread_create</a:t>
            </a:r>
            <a:r>
              <a:rPr lang="en" altLang="zh-CN" i="1" dirty="0">
                <a:effectLst/>
                <a:latin typeface="Helvetica" pitchFamily="2" charset="0"/>
              </a:rPr>
              <a:t>()</a:t>
            </a:r>
            <a:r>
              <a:rPr lang="zh-CN" altLang="en-US" i="1" dirty="0">
                <a:effectLst/>
                <a:latin typeface="Helvetica" pitchFamily="2" charset="0"/>
              </a:rPr>
              <a:t>创建了两个线程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114481-0C55-694F-8AEC-AEA2709B0659}"/>
              </a:ext>
            </a:extLst>
          </p:cNvPr>
          <p:cNvSpPr txBox="1"/>
          <p:nvPr/>
        </p:nvSpPr>
        <p:spPr>
          <a:xfrm>
            <a:off x="3946721" y="2151475"/>
            <a:ext cx="4418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运行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一个程序：</a:t>
            </a:r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-o threads </a:t>
            </a:r>
            <a:r>
              <a:rPr lang="en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threads.c</a:t>
            </a:r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-Wall</a:t>
            </a:r>
          </a:p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./threads 1000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72BB8-8443-1A40-ABE1-028F220AED29}"/>
              </a:ext>
            </a:extLst>
          </p:cNvPr>
          <p:cNvSpPr txBox="1"/>
          <p:nvPr/>
        </p:nvSpPr>
        <p:spPr>
          <a:xfrm>
            <a:off x="115141" y="922938"/>
            <a:ext cx="8849347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如果同一个内存空间中有很多并发执行的线程，如何构建一个正确工作的程序？操作系统需要什么原语？硬件应该提供哪些机制？我们如何利用它们来解决并发问题？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473AAC-7F9A-D243-936E-8099956A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44369"/>
            <a:ext cx="2850576" cy="3381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53F9FA-2FE2-7845-AA82-04E62F68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21" y="3147814"/>
            <a:ext cx="4945759" cy="6886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BC38A0-16C0-C747-BFF7-7F184764686F}"/>
              </a:ext>
            </a:extLst>
          </p:cNvPr>
          <p:cNvSpPr txBox="1"/>
          <p:nvPr/>
        </p:nvSpPr>
        <p:spPr>
          <a:xfrm>
            <a:off x="3946720" y="3967029"/>
            <a:ext cx="4945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loops: </a:t>
            </a:r>
            <a:r>
              <a:rPr lang="zh-CN" altLang="en-US" dirty="0">
                <a:effectLst/>
                <a:latin typeface="Helvetica" pitchFamily="2" charset="0"/>
              </a:rPr>
              <a:t>定义了两个</a:t>
            </a:r>
            <a:r>
              <a:rPr lang="en-US" altLang="zh-CN" dirty="0">
                <a:effectLst/>
                <a:latin typeface="Helvetica" pitchFamily="2" charset="0"/>
              </a:rPr>
              <a:t>worker</a:t>
            </a:r>
            <a:r>
              <a:rPr lang="zh-CN" altLang="en-US" dirty="0">
                <a:effectLst/>
                <a:latin typeface="Helvetica" pitchFamily="2" charset="0"/>
              </a:rPr>
              <a:t>中每一个</a:t>
            </a:r>
            <a:r>
              <a:rPr lang="zh-CN" altLang="en-US" b="1" dirty="0">
                <a:effectLst/>
                <a:latin typeface="Helvetica" pitchFamily="2" charset="0"/>
              </a:rPr>
              <a:t>递增共享计数器</a:t>
            </a:r>
            <a:r>
              <a:rPr lang="en-US" altLang="zh-CN" b="1" dirty="0">
                <a:effectLst/>
                <a:latin typeface="Helvetica" pitchFamily="2" charset="0"/>
              </a:rPr>
              <a:t>counter</a:t>
            </a:r>
            <a:r>
              <a:rPr lang="zh-CN" altLang="en-US" dirty="0">
                <a:latin typeface="Helvetica" pitchFamily="2" charset="0"/>
              </a:rPr>
              <a:t>的次数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0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95AF43-D60D-A34E-B726-2BCCF3ABB458}"/>
              </a:ext>
            </a:extLst>
          </p:cNvPr>
          <p:cNvSpPr txBox="1"/>
          <p:nvPr/>
        </p:nvSpPr>
        <p:spPr>
          <a:xfrm>
            <a:off x="323528" y="1131590"/>
            <a:ext cx="8424936" cy="1803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课程前置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en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C/C++</a:t>
            </a:r>
            <a:r>
              <a:rPr kumimoji="1" lang="zh-CN" altLang="e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计算机组成原理 </a:t>
            </a: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QQ</a:t>
            </a: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群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1023190496 ‣ 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群名称请注明：姓名</a:t>
            </a:r>
            <a:r>
              <a:rPr kumimoji="1" lang="en-US" altLang="zh-CN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学号 </a:t>
            </a:r>
            <a:endParaRPr kumimoji="1" lang="en-US" altLang="zh-CN" sz="1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marR="0" lvl="0" indent="-1714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Office hour: </a:t>
            </a: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周二上午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点到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点，南雍楼西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B49EA1-CE01-8E44-9B75-DA3C3A8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1" y="1059582"/>
            <a:ext cx="3168353" cy="32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案例：并发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114481-0C55-694F-8AEC-AEA2709B0659}"/>
              </a:ext>
            </a:extLst>
          </p:cNvPr>
          <p:cNvSpPr txBox="1"/>
          <p:nvPr/>
        </p:nvSpPr>
        <p:spPr>
          <a:xfrm>
            <a:off x="3981828" y="1709395"/>
            <a:ext cx="4418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prompt&gt; ./threads 100000 ?</a:t>
            </a:r>
          </a:p>
          <a:p>
            <a:endParaRPr lang="en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72BB8-8443-1A40-ABE1-028F220AED29}"/>
              </a:ext>
            </a:extLst>
          </p:cNvPr>
          <p:cNvSpPr txBox="1"/>
          <p:nvPr/>
        </p:nvSpPr>
        <p:spPr>
          <a:xfrm>
            <a:off x="115141" y="922938"/>
            <a:ext cx="8849347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如果同一个内存空间中有很多并发执行的线程，如何构建一个正确工作的程序？硬件应该提供哪些机制？我们如何利用它们来解决并发问题？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473AAC-7F9A-D243-936E-8099956A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44369"/>
            <a:ext cx="2850576" cy="33812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619016-C7A4-8E48-A095-ED18E567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34" y="2571750"/>
            <a:ext cx="4203700" cy="16383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6D39BDC9-0462-5740-9ECB-3C08D76D05DD}"/>
              </a:ext>
            </a:extLst>
          </p:cNvPr>
          <p:cNvSpPr/>
          <p:nvPr/>
        </p:nvSpPr>
        <p:spPr>
          <a:xfrm>
            <a:off x="5508104" y="2931790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DE47CAA-E0B4-3847-9DF2-B17AFCC8ACC7}"/>
              </a:ext>
            </a:extLst>
          </p:cNvPr>
          <p:cNvSpPr/>
          <p:nvPr/>
        </p:nvSpPr>
        <p:spPr>
          <a:xfrm>
            <a:off x="5472760" y="3462908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CFC4278-489B-DD4A-957D-B69274A43777}"/>
              </a:ext>
            </a:extLst>
          </p:cNvPr>
          <p:cNvSpPr/>
          <p:nvPr/>
        </p:nvSpPr>
        <p:spPr>
          <a:xfrm>
            <a:off x="5466371" y="3993528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779BEF-8AE8-944C-A038-3445B1C70E20}"/>
              </a:ext>
            </a:extLst>
          </p:cNvPr>
          <p:cNvSpPr txBox="1"/>
          <p:nvPr/>
        </p:nvSpPr>
        <p:spPr>
          <a:xfrm>
            <a:off x="6228184" y="2819132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" altLang="zh-CN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D8AAA8-F2B8-7449-AE6E-CEC68279258E}"/>
              </a:ext>
            </a:extLst>
          </p:cNvPr>
          <p:cNvSpPr txBox="1"/>
          <p:nvPr/>
        </p:nvSpPr>
        <p:spPr>
          <a:xfrm>
            <a:off x="6186451" y="3350250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" altLang="zh-CN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E8BE7-E1F4-EF49-9482-939DB9E263A6}"/>
              </a:ext>
            </a:extLst>
          </p:cNvPr>
          <p:cNvSpPr txBox="1"/>
          <p:nvPr/>
        </p:nvSpPr>
        <p:spPr>
          <a:xfrm>
            <a:off x="6186451" y="3861043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" altLang="zh-CN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23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案例：并发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672BB8-8443-1A40-ABE1-028F220AED29}"/>
              </a:ext>
            </a:extLst>
          </p:cNvPr>
          <p:cNvSpPr txBox="1"/>
          <p:nvPr/>
        </p:nvSpPr>
        <p:spPr>
          <a:xfrm>
            <a:off x="115141" y="922938"/>
            <a:ext cx="8849347" cy="28623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递增共享计数器</a:t>
            </a:r>
            <a:r>
              <a:rPr lang="en-US" altLang="zh-CN" b="1" dirty="0">
                <a:effectLst/>
                <a:latin typeface="Helvetica" pitchFamily="2" charset="0"/>
              </a:rPr>
              <a:t>counter</a:t>
            </a:r>
            <a:r>
              <a:rPr lang="zh-CN" altLang="en-US" b="1" dirty="0">
                <a:effectLst/>
                <a:latin typeface="Helvetica" pitchFamily="2" charset="0"/>
              </a:rPr>
              <a:t>涉及</a:t>
            </a:r>
            <a:r>
              <a:rPr lang="en-US" altLang="zh-CN" b="1" dirty="0">
                <a:effectLst/>
                <a:latin typeface="Helvetica" pitchFamily="2" charset="0"/>
              </a:rPr>
              <a:t>3</a:t>
            </a:r>
            <a:r>
              <a:rPr lang="zh-CN" altLang="en-US" b="1" dirty="0">
                <a:effectLst/>
                <a:latin typeface="Helvetica" pitchFamily="2" charset="0"/>
              </a:rPr>
              <a:t>个指令</a:t>
            </a:r>
            <a:endParaRPr lang="en-US" altLang="zh-CN" b="1" dirty="0">
              <a:effectLst/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>
                <a:latin typeface="Helvetica" pitchFamily="2" charset="0"/>
              </a:rPr>
              <a:t>从内存载入</a:t>
            </a:r>
            <a:r>
              <a:rPr lang="en-US" altLang="zh-CN" b="1" dirty="0">
                <a:latin typeface="Helvetica" pitchFamily="2" charset="0"/>
              </a:rPr>
              <a:t>counter</a:t>
            </a:r>
            <a:r>
              <a:rPr lang="zh-CN" altLang="en-US" b="1" dirty="0">
                <a:latin typeface="Helvetica" pitchFamily="2" charset="0"/>
              </a:rPr>
              <a:t>数据到寄存器</a:t>
            </a:r>
            <a:endParaRPr lang="en-US" altLang="zh-CN" b="1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>
                <a:effectLst/>
                <a:latin typeface="Helvetica" pitchFamily="2" charset="0"/>
              </a:rPr>
              <a:t>递增</a:t>
            </a:r>
            <a:endParaRPr lang="en-US" altLang="zh-CN" b="1" dirty="0">
              <a:effectLst/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>
                <a:latin typeface="Helvetica" pitchFamily="2" charset="0"/>
              </a:rPr>
              <a:t>存储回内存</a:t>
            </a:r>
            <a:endParaRPr lang="en-US" altLang="zh-CN" b="1" dirty="0"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p"/>
            </a:pPr>
            <a:endParaRPr lang="en-US" altLang="zh-CN" b="1" dirty="0">
              <a:effectLst/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p"/>
            </a:pPr>
            <a:endParaRPr lang="en-US" altLang="zh-CN" b="1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ffectLst/>
                <a:latin typeface="Helvetica" pitchFamily="2" charset="0"/>
              </a:rPr>
              <a:t>这</a:t>
            </a:r>
            <a:r>
              <a:rPr lang="en-US" altLang="zh-CN" b="1" dirty="0">
                <a:effectLst/>
                <a:latin typeface="Helvetica" pitchFamily="2" charset="0"/>
              </a:rPr>
              <a:t>3</a:t>
            </a:r>
            <a:r>
              <a:rPr lang="zh-CN" altLang="en-US" b="1" dirty="0">
                <a:effectLst/>
                <a:latin typeface="Helvetica" pitchFamily="2" charset="0"/>
              </a:rPr>
              <a:t>个指令并不按原子般顺序执行（产生了并发问题）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线程在同一个程序的地址空间，因此均能访问共享数据（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counter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FB182-6929-CE44-B95B-3A5D64D36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"/>
          <a:stretch/>
        </p:blipFill>
        <p:spPr>
          <a:xfrm>
            <a:off x="4572000" y="987573"/>
            <a:ext cx="4102100" cy="96070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8C5CFC-5F51-7645-9462-FB63FC6A7820}"/>
              </a:ext>
            </a:extLst>
          </p:cNvPr>
          <p:cNvSpPr txBox="1"/>
          <p:nvPr/>
        </p:nvSpPr>
        <p:spPr>
          <a:xfrm>
            <a:off x="7812361" y="1987292"/>
            <a:ext cx="1008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X86-64</a:t>
            </a:r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  <a:effectLst/>
                <a:latin typeface="Helvetica" pitchFamily="2" charset="0"/>
              </a:rPr>
              <a:t>架构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169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持久化（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0EF447-D3B5-D340-9F3A-49B23729BA7E}"/>
              </a:ext>
            </a:extLst>
          </p:cNvPr>
          <p:cNvSpPr txBox="1"/>
          <p:nvPr/>
        </p:nvSpPr>
        <p:spPr>
          <a:xfrm>
            <a:off x="323528" y="987574"/>
            <a:ext cx="83529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DRAM (dynamic random-access memory)</a:t>
            </a:r>
            <a:r>
              <a:rPr lang="zh-CN" altLang="en-US" b="1" dirty="0"/>
              <a:t>等设备断电后，数据容易丢失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软硬件对于数据的持久化存储都是必要的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硬件：</a:t>
            </a:r>
            <a:r>
              <a:rPr lang="en-US" altLang="zh-CN" b="1" dirty="0"/>
              <a:t>I/O</a:t>
            </a:r>
            <a:r>
              <a:rPr lang="zh-CN" altLang="en-US" b="1" dirty="0"/>
              <a:t>设备，硬盘，</a:t>
            </a:r>
            <a:r>
              <a:rPr lang="en-US" altLang="zh-CN" b="1" dirty="0"/>
              <a:t>SSD</a:t>
            </a:r>
            <a:r>
              <a:rPr lang="zh-CN" altLang="en-US" b="1" dirty="0"/>
              <a:t>（</a:t>
            </a:r>
            <a:r>
              <a:rPr lang="en-US" altLang="zh-CN" b="1" dirty="0"/>
              <a:t>solid state drivers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软件：文件系统管理磁盘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OS</a:t>
            </a:r>
            <a:r>
              <a:rPr lang="zh-CN" altLang="en-US" b="1" dirty="0"/>
              <a:t>并不为每一个程序</a:t>
            </a:r>
            <a:r>
              <a:rPr lang="en-US" altLang="zh-CN" b="1" dirty="0"/>
              <a:t>/</a:t>
            </a:r>
            <a:r>
              <a:rPr lang="zh-CN" altLang="en-US" b="1" dirty="0"/>
              <a:t>应用创建一个独立的、虚拟的磁盘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文件在不同的用户</a:t>
            </a:r>
            <a:r>
              <a:rPr lang="en-US" altLang="zh-CN" b="1" dirty="0"/>
              <a:t>/</a:t>
            </a:r>
            <a:r>
              <a:rPr lang="zh-CN" altLang="en-US" b="1" dirty="0"/>
              <a:t>应用中是共享的</a:t>
            </a:r>
            <a:endParaRPr lang="en-US" altLang="zh-CN" b="1" dirty="0"/>
          </a:p>
          <a:p>
            <a:pPr marL="742950" lvl="1" indent="-285750">
              <a:buFont typeface="Wingdings" pitchFamily="2" charset="2"/>
              <a:buChar char="p"/>
            </a:pPr>
            <a:r>
              <a:rPr lang="zh-CN" altLang="en-US" b="1" dirty="0"/>
              <a:t>例子：</a:t>
            </a:r>
            <a:r>
              <a:rPr lang="en-US" altLang="zh-CN" b="1" dirty="0"/>
              <a:t>C</a:t>
            </a:r>
            <a:r>
              <a:rPr lang="zh-CN" altLang="en-US" b="1" dirty="0"/>
              <a:t>文件可以被</a:t>
            </a:r>
            <a:r>
              <a:rPr lang="en-US" altLang="zh-CN" b="1" dirty="0"/>
              <a:t>text editor</a:t>
            </a:r>
            <a:r>
              <a:rPr lang="zh-CN" altLang="en-US" b="1" dirty="0"/>
              <a:t>、编译器使用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188577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案例：持久化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A9C1FF-2D85-9249-8CD4-BEFF4F99827F}"/>
              </a:ext>
            </a:extLst>
          </p:cNvPr>
          <p:cNvSpPr txBox="1"/>
          <p:nvPr/>
        </p:nvSpPr>
        <p:spPr>
          <a:xfrm>
            <a:off x="72008" y="843558"/>
            <a:ext cx="9036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在系统内存中，数据容易丢失，因为像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DRAM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这样的设备以易失（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volatile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的方式存储数值。如果断电或系统崩溃，那么内存中的所有数据都会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丢失</a:t>
            </a:r>
            <a:endParaRPr lang="zh-CN" altLang="en-US" sz="16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F44CF1-F9FB-BB4A-98F7-5110729BA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" y="1635646"/>
            <a:ext cx="4333672" cy="25922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024547-B818-7446-8B38-5270C5724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06" y="1666071"/>
            <a:ext cx="4506590" cy="169776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19262508-7A5D-4742-ABC5-3619445AD898}"/>
              </a:ext>
            </a:extLst>
          </p:cNvPr>
          <p:cNvSpPr/>
          <p:nvPr/>
        </p:nvSpPr>
        <p:spPr>
          <a:xfrm>
            <a:off x="7698258" y="2571749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A216A8A-9DF6-794A-81CD-F9CAD97EAB77}"/>
              </a:ext>
            </a:extLst>
          </p:cNvPr>
          <p:cNvSpPr/>
          <p:nvPr/>
        </p:nvSpPr>
        <p:spPr>
          <a:xfrm>
            <a:off x="4501004" y="3264069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FA2BDD-6F86-DC42-BCFC-7FE6F8358679}"/>
              </a:ext>
            </a:extLst>
          </p:cNvPr>
          <p:cNvSpPr txBox="1"/>
          <p:nvPr/>
        </p:nvSpPr>
        <p:spPr>
          <a:xfrm>
            <a:off x="0" y="42401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创建一个文件</a:t>
            </a:r>
            <a:r>
              <a:rPr lang="en-US" altLang="zh-CN" sz="1400" b="1" dirty="0"/>
              <a:t>(/</a:t>
            </a:r>
            <a:r>
              <a:rPr lang="en-US" altLang="zh-CN" sz="1400" b="1" dirty="0" err="1"/>
              <a:t>tmp</a:t>
            </a:r>
            <a:r>
              <a:rPr lang="en-US" altLang="zh-CN" sz="1400" b="1" dirty="0"/>
              <a:t>/file)</a:t>
            </a:r>
            <a:r>
              <a:rPr lang="zh-CN" altLang="en-US" sz="1400" b="1" dirty="0"/>
              <a:t>包含字符串“</a:t>
            </a:r>
            <a:r>
              <a:rPr lang="en-US" altLang="zh-CN" sz="1400" b="1" dirty="0"/>
              <a:t>hello world</a:t>
            </a:r>
            <a:r>
              <a:rPr lang="zh-CN" altLang="en-US" sz="1400" b="1" dirty="0"/>
              <a:t>”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512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持久化（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0A38CF-D424-7648-AEDF-D13EF4E29A3F}"/>
              </a:ext>
            </a:extLst>
          </p:cNvPr>
          <p:cNvSpPr txBox="1"/>
          <p:nvPr/>
        </p:nvSpPr>
        <p:spPr>
          <a:xfrm>
            <a:off x="323528" y="843558"/>
            <a:ext cx="83529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OS</a:t>
            </a:r>
            <a:r>
              <a:rPr lang="zh-CN" altLang="en-US" b="1" dirty="0"/>
              <a:t>为了写入磁盘做了什么？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弄清楚新数据将驻留在磁盘上的哪个位置，在文件系统所维护的各种结构中对其进行记录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向底层存储设备发出</a:t>
            </a:r>
            <a:r>
              <a:rPr lang="en-GB" altLang="zh-CN" dirty="0"/>
              <a:t>I/O </a:t>
            </a:r>
            <a:r>
              <a:rPr lang="zh-CN" altLang="en-US" dirty="0"/>
              <a:t>请求，以读取现有结构或更新（写入）它们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文件系统在写入过程中处理系统奔溃时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大多数文件系统都包含某种复杂的写入协议，如日志（</a:t>
            </a:r>
            <a:r>
              <a:rPr lang="en-GB" altLang="zh-CN" dirty="0"/>
              <a:t>journaling</a:t>
            </a:r>
            <a:r>
              <a:rPr lang="zh-CN" altLang="en-GB" dirty="0"/>
              <a:t>）</a:t>
            </a:r>
            <a:r>
              <a:rPr lang="zh-CN" altLang="en-US" dirty="0"/>
              <a:t>或写时复制（</a:t>
            </a:r>
            <a:r>
              <a:rPr lang="en-GB" altLang="zh-CN" dirty="0"/>
              <a:t>copy-on-write</a:t>
            </a:r>
            <a:r>
              <a:rPr lang="zh-CN" altLang="en-GB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仔细排序写入磁盘的操作，以确保如果在写入序列期间发生故障，系统可以在之后恢复到合理的状态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高效也很重要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I/O</a:t>
            </a:r>
            <a:r>
              <a:rPr lang="zh-CN" altLang="en-US" dirty="0"/>
              <a:t>比主要的内存获取慢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采用不同的数据结构（列表，</a:t>
            </a:r>
            <a:r>
              <a:rPr lang="en-US" altLang="zh-CN" dirty="0"/>
              <a:t>B</a:t>
            </a:r>
            <a:r>
              <a:rPr lang="zh-CN" altLang="en-US" dirty="0"/>
              <a:t>树等）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354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操作系统的设计目标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5FEC85-41B5-9042-B766-849193855880}"/>
              </a:ext>
            </a:extLst>
          </p:cNvPr>
          <p:cNvSpPr txBox="1"/>
          <p:nvPr/>
        </p:nvSpPr>
        <p:spPr>
          <a:xfrm>
            <a:off x="323528" y="933564"/>
            <a:ext cx="83529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建立抽象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让系统方便和易于使用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提供高性能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最小化操作系统的开销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OS</a:t>
            </a:r>
            <a:r>
              <a:rPr lang="zh-CN" altLang="en-US" b="1" dirty="0"/>
              <a:t>必须努力在没有</a:t>
            </a:r>
            <a:r>
              <a:rPr lang="zh-CN" altLang="en-US" dirty="0"/>
              <a:t>没有过多的开销的情况下</a:t>
            </a:r>
            <a:r>
              <a:rPr lang="zh-CN" altLang="en-US" b="1" dirty="0"/>
              <a:t>提供虚拟化</a:t>
            </a: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开销形式：额外时间和额外空间</a:t>
            </a: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在</a:t>
            </a:r>
            <a:r>
              <a:rPr lang="en-GB" altLang="zh-CN" b="1" dirty="0"/>
              <a:t>OS</a:t>
            </a:r>
            <a:r>
              <a:rPr lang="zh-CN" altLang="en-US" b="1" dirty="0"/>
              <a:t>和应用程序之间提供保护（</a:t>
            </a:r>
            <a:r>
              <a:rPr lang="en-GB" altLang="zh-CN" b="1" dirty="0"/>
              <a:t>protection</a:t>
            </a:r>
            <a:r>
              <a:rPr lang="zh-CN" altLang="en-GB" b="1" dirty="0"/>
              <a:t>）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隔离：确保一个程序的恶意或偶然的不良行为不会损害其他程序和</a:t>
            </a:r>
            <a:r>
              <a:rPr lang="en-US" altLang="zh-CN" dirty="0"/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232746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操作系统的设计目标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C1C181-6ABF-744E-80DB-79136DD840AB}"/>
              </a:ext>
            </a:extLst>
          </p:cNvPr>
          <p:cNvSpPr txBox="1"/>
          <p:nvPr/>
        </p:nvSpPr>
        <p:spPr>
          <a:xfrm>
            <a:off x="323528" y="933564"/>
            <a:ext cx="83529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提供高度的可靠性（</a:t>
            </a:r>
            <a:r>
              <a:rPr lang="en-GB" altLang="zh-CN" dirty="0"/>
              <a:t>reliability</a:t>
            </a:r>
            <a:r>
              <a:rPr lang="zh-CN" altLang="en-GB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操作系统也必须不间断运行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其他目标：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能源效率（</a:t>
            </a:r>
            <a:r>
              <a:rPr lang="en-US" altLang="zh-CN" dirty="0"/>
              <a:t>energy-efficiency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安全性（</a:t>
            </a:r>
            <a:r>
              <a:rPr lang="en-US" altLang="zh-CN" dirty="0"/>
              <a:t>security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移动性（</a:t>
            </a:r>
            <a:r>
              <a:rPr lang="en-US" altLang="zh-CN" dirty="0"/>
              <a:t>mobility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08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AF62DA-31F5-4B40-AD25-E1B0A368C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15566"/>
            <a:ext cx="5688632" cy="19681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3CC9D2-E88F-AE41-9919-95BA651C6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07654"/>
            <a:ext cx="4536504" cy="3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6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真空管时代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BA07B6-E0CC-B841-BF85-B437DAD49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18623"/>
            <a:ext cx="6457623" cy="41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1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晶体管时代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38519A-70D9-D04A-A831-CBEDE8702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98163"/>
            <a:ext cx="7488832" cy="38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课程信息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95AF43-D60D-A34E-B726-2BCCF3ABB458}"/>
              </a:ext>
            </a:extLst>
          </p:cNvPr>
          <p:cNvSpPr txBox="1"/>
          <p:nvPr/>
        </p:nvSpPr>
        <p:spPr>
          <a:xfrm>
            <a:off x="323528" y="911116"/>
            <a:ext cx="8424936" cy="32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教学立方：课件、实验作业、点名</a:t>
            </a: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C9C026-9876-C741-9040-2BB6BD8AC5D0}"/>
              </a:ext>
            </a:extLst>
          </p:cNvPr>
          <p:cNvSpPr txBox="1"/>
          <p:nvPr/>
        </p:nvSpPr>
        <p:spPr>
          <a:xfrm>
            <a:off x="337057" y="1638017"/>
            <a:ext cx="5591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老师的“操作系统”的邀请码是</a:t>
            </a:r>
            <a:r>
              <a:rPr lang="en-US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5</a:t>
            </a:r>
            <a:r>
              <a:rPr lang="en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GKQMYHS</a:t>
            </a:r>
            <a:r>
              <a:rPr lang="zh-CN" altLang="e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，</a:t>
            </a:r>
            <a:endParaRPr lang="en-US" altLang="zh-CN" b="0" i="0" dirty="0">
              <a:solidFill>
                <a:srgbClr val="3F5367"/>
              </a:solidFill>
              <a:effectLst/>
              <a:latin typeface="Helvetica Neue For Number" panose="02000503000000020004" pitchFamily="2" charset="0"/>
            </a:endParaRPr>
          </a:p>
          <a:p>
            <a:r>
              <a:rPr lang="en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1.</a:t>
            </a:r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请同学们在微信中搜索“教学立方”公众号并关注 </a:t>
            </a:r>
            <a:endParaRPr lang="en-US" altLang="zh-CN" b="0" i="0" dirty="0">
              <a:solidFill>
                <a:srgbClr val="3F5367"/>
              </a:solidFill>
              <a:effectLst/>
              <a:latin typeface="Helvetica Neue For Number" panose="02000503000000020004" pitchFamily="2" charset="0"/>
            </a:endParaRPr>
          </a:p>
          <a:p>
            <a:endParaRPr lang="en-US" altLang="zh-CN" b="0" i="0" dirty="0">
              <a:solidFill>
                <a:srgbClr val="3F5367"/>
              </a:solidFill>
              <a:effectLst/>
              <a:latin typeface="Helvetica Neue For Number" panose="02000503000000020004" pitchFamily="2" charset="0"/>
            </a:endParaRPr>
          </a:p>
          <a:p>
            <a:r>
              <a:rPr lang="en-US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2.</a:t>
            </a:r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点击公众号底部“学生”菜单 </a:t>
            </a:r>
            <a:endParaRPr lang="en-US" altLang="zh-CN" b="0" i="0" dirty="0">
              <a:solidFill>
                <a:srgbClr val="3F5367"/>
              </a:solidFill>
              <a:effectLst/>
              <a:latin typeface="Helvetica Neue For Number" panose="02000503000000020004" pitchFamily="2" charset="0"/>
            </a:endParaRPr>
          </a:p>
          <a:p>
            <a:endParaRPr lang="en-US" altLang="zh-CN" b="0" i="0" dirty="0">
              <a:solidFill>
                <a:srgbClr val="3F5367"/>
              </a:solidFill>
              <a:effectLst/>
              <a:latin typeface="Helvetica Neue For Number" panose="02000503000000020004" pitchFamily="2" charset="0"/>
            </a:endParaRPr>
          </a:p>
          <a:p>
            <a:r>
              <a:rPr lang="en-US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3.</a:t>
            </a:r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如未登录，请先注册</a:t>
            </a:r>
            <a:r>
              <a:rPr lang="en-US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/</a:t>
            </a:r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登录 </a:t>
            </a:r>
            <a:r>
              <a:rPr lang="en-US" altLang="zh-CN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4.</a:t>
            </a:r>
            <a:r>
              <a:rPr lang="zh-CN" altLang="en-US" b="0" i="0" dirty="0">
                <a:solidFill>
                  <a:srgbClr val="3F5367"/>
                </a:solidFill>
                <a:effectLst/>
                <a:latin typeface="Helvetica Neue For Number" panose="02000503000000020004" pitchFamily="2" charset="0"/>
              </a:rPr>
              <a:t>点击课程列表页面中的“加入课程”输入邀请码即可加入。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6A36B3-F486-4F41-80BE-F2C166C5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91" y="1491630"/>
            <a:ext cx="2832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52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晶体管时代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E087AA-16C5-794F-A940-E46CA04F7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53604"/>
            <a:ext cx="6265612" cy="40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9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晶体管时代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00D54-0DF8-134B-879A-ED8D41B9A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53682"/>
            <a:ext cx="6226341" cy="40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35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晶体管时代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DB3B0E-65D5-2A48-802E-3C2213A2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66601"/>
            <a:ext cx="7230464" cy="38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集成电路时代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344BF5-6C20-254D-8089-6E749D74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9"/>
            <a:ext cx="750492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2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集成电路时代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26BDC7-8139-1D40-81BD-71C43D6A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2" y="879453"/>
            <a:ext cx="6137110" cy="38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0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集成电路时代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564BEF-E511-3447-A449-37BFC6D99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566"/>
            <a:ext cx="7324706" cy="39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3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集成电路时代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1113EA-C3C0-7647-AAA9-A4969BE1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43216"/>
            <a:ext cx="6840287" cy="40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19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集成电路时代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5F3AC-4601-9249-AC6B-5DC57792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43558"/>
            <a:ext cx="6408712" cy="41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1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～至今 个人电脑时代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CF388-F2F3-8D4F-B7AC-F40379486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15566"/>
            <a:ext cx="8316416" cy="35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36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～至今 个人电脑时代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A122C4-914B-B74F-BAF7-9B6AA0B4A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41520"/>
            <a:ext cx="6696744" cy="41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助教信息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95AF43-D60D-A34E-B726-2BCCF3ABB458}"/>
              </a:ext>
            </a:extLst>
          </p:cNvPr>
          <p:cNvSpPr txBox="1"/>
          <p:nvPr/>
        </p:nvSpPr>
        <p:spPr>
          <a:xfrm>
            <a:off x="470411" y="2531877"/>
            <a:ext cx="4032448" cy="695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91447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张毅霖（智科院在读硕士生）</a:t>
            </a: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502024710022@smail.nju.edu.cn</a:t>
            </a: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2D679C-3CCD-E246-91D0-2F83A026A745}"/>
              </a:ext>
            </a:extLst>
          </p:cNvPr>
          <p:cNvSpPr txBox="1"/>
          <p:nvPr/>
        </p:nvSpPr>
        <p:spPr>
          <a:xfrm>
            <a:off x="459873" y="1203598"/>
            <a:ext cx="3744416" cy="695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韦奕（智科院在读博士生）</a:t>
            </a:r>
            <a:endParaRPr kumimoji="1" lang="en-US" altLang="zh-CN" sz="1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lvl="0" algn="l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CN" altLang="en-US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1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502024710004@smail.nju.edu.cn</a:t>
            </a:r>
          </a:p>
        </p:txBody>
      </p:sp>
    </p:spTree>
    <p:extLst>
      <p:ext uri="{BB962C8B-B14F-4D97-AF65-F5344CB8AC3E}">
        <p14:creationId xmlns:p14="http://schemas.microsoft.com/office/powerpoint/2010/main" val="1558657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操作系统的历史：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～至今 个人电脑时代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66ED7-0690-A249-8F07-7BB13F0D0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268"/>
            <a:ext cx="6387005" cy="402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5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当今的操作系统：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～至今 个人电脑时代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8A43EE-B72F-0D4A-BA7F-9FC304054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50162"/>
            <a:ext cx="6768752" cy="40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3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当今的操作系统：</a:t>
            </a:r>
            <a:r>
              <a:rPr lang="en-US" altLang="zh-CN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1980</a:t>
            </a: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～至今 移动计算时代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28367-5120-8F4D-9C13-9326058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3182"/>
            <a:ext cx="6912768" cy="40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45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5CF74-9CCA-6A49-A720-460225B7CE8E}"/>
              </a:ext>
            </a:extLst>
          </p:cNvPr>
          <p:cNvSpPr txBox="1"/>
          <p:nvPr/>
        </p:nvSpPr>
        <p:spPr>
          <a:xfrm>
            <a:off x="179512" y="987574"/>
            <a:ext cx="68407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课程介绍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什么是操作系统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操作系统三大核心：虚拟化、并发、持久化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操作系统的悠久历史</a:t>
            </a:r>
          </a:p>
        </p:txBody>
      </p:sp>
    </p:spTree>
    <p:extLst>
      <p:ext uri="{BB962C8B-B14F-4D97-AF65-F5344CB8AC3E}">
        <p14:creationId xmlns:p14="http://schemas.microsoft.com/office/powerpoint/2010/main" val="134812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10"/>
          <p:cNvPicPr>
            <a:picLocks noChangeAspect="1"/>
          </p:cNvPicPr>
          <p:nvPr/>
        </p:nvPicPr>
        <p:blipFill>
          <a:blip r:embed="rId3" cstate="print">
            <a:biLevel thresh="50000"/>
          </a:blip>
          <a:stretch>
            <a:fillRect/>
          </a:stretch>
        </p:blipFill>
        <p:spPr>
          <a:xfrm>
            <a:off x="6084168" y="2787774"/>
            <a:ext cx="2985323" cy="1902600"/>
          </a:xfrm>
          <a:prstGeom prst="rect">
            <a:avLst/>
          </a:prstGeom>
        </p:spPr>
      </p:pic>
      <p:sp>
        <p:nvSpPr>
          <p:cNvPr id="1048600" name="文本框 1"/>
          <p:cNvSpPr txBox="1"/>
          <p:nvPr/>
        </p:nvSpPr>
        <p:spPr>
          <a:xfrm>
            <a:off x="-31085" y="2099449"/>
            <a:ext cx="9175085" cy="561682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 defTabSz="685165"/>
            <a:r>
              <a:rPr lang="zh-CN" altLang="en-US" sz="3200" b="1" dirty="0">
                <a:solidFill>
                  <a:srgbClr val="5F11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3200" b="1" dirty="0">
              <a:solidFill>
                <a:srgbClr val="5F11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00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主要参考教材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63DAF-4510-654F-AC18-81E953D1A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04" y="843558"/>
            <a:ext cx="2537713" cy="37706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EDBB21-8FCF-7746-8433-014FFF149656}"/>
              </a:ext>
            </a:extLst>
          </p:cNvPr>
          <p:cNvSpPr txBox="1"/>
          <p:nvPr/>
        </p:nvSpPr>
        <p:spPr>
          <a:xfrm>
            <a:off x="611560" y="1059582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Operating Systems: Three Easy Pieces (OSTEP)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Remzi and Andrea,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available for free online: </a:t>
            </a:r>
            <a:r>
              <a:rPr lang="zh-CN" altLang="en-US" dirty="0">
                <a:hlinkClick r:id="rId4"/>
              </a:rPr>
              <a:t>https://pages.cs.wisc.edu/~remzi/OSTEP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5D5D5D"/>
                </a:solidFill>
                <a:effectLst/>
                <a:latin typeface="Symbol" pitchFamily="2" charset="2"/>
              </a:rPr>
              <a:t>《</a:t>
            </a:r>
            <a:r>
              <a:rPr lang="zh-CN" altLang="en-US" dirty="0">
                <a:solidFill>
                  <a:srgbClr val="5D5D5D"/>
                </a:solidFill>
                <a:effectLst/>
                <a:latin typeface="Symbol" pitchFamily="2" charset="2"/>
              </a:rPr>
              <a:t>操作系统导论</a:t>
            </a:r>
            <a:r>
              <a:rPr lang="en-US" altLang="zh-CN" dirty="0">
                <a:solidFill>
                  <a:srgbClr val="5D5D5D"/>
                </a:solidFill>
                <a:effectLst/>
                <a:latin typeface="Symbol" pitchFamily="2" charset="2"/>
              </a:rPr>
              <a:t>》⼈⺠</a:t>
            </a:r>
            <a:r>
              <a:rPr lang="zh-CN" altLang="en-US" dirty="0">
                <a:solidFill>
                  <a:srgbClr val="5D5D5D"/>
                </a:solidFill>
                <a:effectLst/>
                <a:latin typeface="Symbol" pitchFamily="2" charset="2"/>
              </a:rPr>
              <a:t>邮电出版社 </a:t>
            </a:r>
          </a:p>
        </p:txBody>
      </p:sp>
    </p:spTree>
    <p:extLst>
      <p:ext uri="{BB962C8B-B14F-4D97-AF65-F5344CB8AC3E}">
        <p14:creationId xmlns:p14="http://schemas.microsoft.com/office/powerpoint/2010/main" val="63759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考核方式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BAB2E1-7B5C-A748-B6A8-3C2C552D56BF}"/>
              </a:ext>
            </a:extLst>
          </p:cNvPr>
          <p:cNvSpPr txBox="1"/>
          <p:nvPr/>
        </p:nvSpPr>
        <p:spPr>
          <a:xfrm>
            <a:off x="899592" y="1094422"/>
            <a:ext cx="3384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课程实验：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0%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平时表现：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期末考试 (闭卷)：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D24CC6-D8EC-2F49-88E5-58E83D7A1F06}"/>
              </a:ext>
            </a:extLst>
          </p:cNvPr>
          <p:cNvSpPr txBox="1"/>
          <p:nvPr/>
        </p:nvSpPr>
        <p:spPr>
          <a:xfrm>
            <a:off x="884972" y="3219822"/>
            <a:ext cx="5112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基本原则：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掌握操作系统基本知识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锻炼一定的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方向实验能力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41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学术诚信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BAB2E1-7B5C-A748-B6A8-3C2C552D56BF}"/>
              </a:ext>
            </a:extLst>
          </p:cNvPr>
          <p:cNvSpPr txBox="1"/>
          <p:nvPr/>
        </p:nvSpPr>
        <p:spPr>
          <a:xfrm>
            <a:off x="323528" y="1203598"/>
            <a:ext cx="8208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不将代码上传到互联⽹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不抄袭别⼈（包括互联⽹）完成的实验代码，可以相互讨论，但只限于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high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如果发现互相抄袭⾏为， 抄袭和被抄袭双⽅的成绩都将被取消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实在不会，只要给出相应的说明和解释即可（可酌情给分）</a:t>
            </a:r>
          </a:p>
        </p:txBody>
      </p:sp>
    </p:spTree>
    <p:extLst>
      <p:ext uri="{BB962C8B-B14F-4D97-AF65-F5344CB8AC3E}">
        <p14:creationId xmlns:p14="http://schemas.microsoft.com/office/powerpoint/2010/main" val="77639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650" y="194945"/>
            <a:ext cx="7753350" cy="5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课程时间安排</a:t>
            </a:r>
            <a:endParaRPr lang="en-US" altLang="zh-CN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9E42EA-79B5-C646-8E3F-579BC10AE44F}"/>
              </a:ext>
            </a:extLst>
          </p:cNvPr>
          <p:cNvSpPr txBox="1"/>
          <p:nvPr/>
        </p:nvSpPr>
        <p:spPr>
          <a:xfrm>
            <a:off x="107504" y="843558"/>
            <a:ext cx="8856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年春季上课时间：每周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节理论课，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节实验课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rgbClr val="00B05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1F8EB-21B5-F341-8141-C335F0DDC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1263"/>
            <a:ext cx="6336704" cy="1548519"/>
          </a:xfrm>
          <a:prstGeom prst="roundRect">
            <a:avLst>
              <a:gd name="adj" fmla="val 9938"/>
            </a:avLst>
          </a:prstGeom>
          <a:ln w="19050">
            <a:solidFill>
              <a:schemeClr val="accent4"/>
            </a:solidFill>
          </a:ln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0A36A2EC-B954-E445-8997-EDCD16A5A7BA}"/>
              </a:ext>
            </a:extLst>
          </p:cNvPr>
          <p:cNvSpPr/>
          <p:nvPr/>
        </p:nvSpPr>
        <p:spPr>
          <a:xfrm>
            <a:off x="1547664" y="1470825"/>
            <a:ext cx="4752528" cy="84855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3BC0F0-4DF3-F848-9071-AF02E13853B7}"/>
              </a:ext>
            </a:extLst>
          </p:cNvPr>
          <p:cNvSpPr txBox="1"/>
          <p:nvPr/>
        </p:nvSpPr>
        <p:spPr>
          <a:xfrm>
            <a:off x="179512" y="3071507"/>
            <a:ext cx="8424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因公共课原因，</a:t>
            </a:r>
            <a:r>
              <a:rPr lang="en-US" altLang="zh-CN" sz="16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5-8</a:t>
            </a:r>
            <a:r>
              <a:rPr lang="zh-CN" altLang="en-US" sz="16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周理论课上课时间调整为</a:t>
            </a:r>
            <a:r>
              <a:rPr lang="en-US" altLang="zh-CN" sz="16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9-11</a:t>
            </a:r>
            <a:r>
              <a:rPr lang="zh-CN" altLang="en-US" sz="1600" b="1" dirty="0">
                <a:solidFill>
                  <a:srgbClr val="630D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节；实验课时间不变</a:t>
            </a:r>
            <a:endParaRPr lang="zh-CN" altLang="en-US" sz="2400" b="1" dirty="0">
              <a:solidFill>
                <a:srgbClr val="630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938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JjOTFmM2U0OTNlMDBmNWY1YTQyNjhhM2Y4ZGQwMW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22853</TotalTime>
  <Words>2145</Words>
  <Application>Microsoft Macintosh PowerPoint</Application>
  <PresentationFormat>全屏显示(16:9)</PresentationFormat>
  <Paragraphs>310</Paragraphs>
  <Slides>54</Slides>
  <Notes>54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等线</vt:lpstr>
      <vt:lpstr>方正小标宋简体</vt:lpstr>
      <vt:lpstr>华文新魏</vt:lpstr>
      <vt:lpstr>微软雅黑</vt:lpstr>
      <vt:lpstr>微软雅黑</vt:lpstr>
      <vt:lpstr>Arial</vt:lpstr>
      <vt:lpstr>Calibri</vt:lpstr>
      <vt:lpstr>Gill Sans</vt:lpstr>
      <vt:lpstr>Helvetica</vt:lpstr>
      <vt:lpstr>Helvetica Neue For Number</vt:lpstr>
      <vt:lpstr>Symbol</vt:lpstr>
      <vt:lpstr>Times New Roman</vt:lpstr>
      <vt:lpstr>Wingdings</vt:lpstr>
      <vt:lpstr>Office 主题​​</vt:lpstr>
      <vt:lpstr>1_Office 主题​​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范利群</dc:creator>
  <cp:lastModifiedBy>Microsoft Office User</cp:lastModifiedBy>
  <cp:revision>1582</cp:revision>
  <dcterms:created xsi:type="dcterms:W3CDTF">2019-07-09T19:19:00Z</dcterms:created>
  <dcterms:modified xsi:type="dcterms:W3CDTF">2025-02-18T11:03:53Z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394297376_btnclosed</vt:lpwstr>
  </property>
  <property fmtid="{D5CDD505-2E9C-101B-9397-08002B2CF9AE}" pid="3" name="KSOProductBuildVer">
    <vt:lpwstr>2052-12.1.0.16388</vt:lpwstr>
  </property>
  <property fmtid="{D5CDD505-2E9C-101B-9397-08002B2CF9AE}" pid="4" name="ICV">
    <vt:lpwstr>C0DBDE7E3A2D4F4C84FC7BA13130DBAF_13</vt:lpwstr>
  </property>
</Properties>
</file>